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7.xml"/>
  <Override ContentType="application/vnd.openxmlformats-officedocument.presentationml.notesSlide+xml" PartName="/ppt/notesSlides/notesSlide92.xml"/>
  <Override ContentType="application/vnd.openxmlformats-officedocument.presentationml.notesSlide+xml" PartName="/ppt/notesSlides/notesSlide59.xml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84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76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9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68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82.xml"/>
  <Override ContentType="application/vnd.openxmlformats-officedocument.presentationml.notesSlide+xml" PartName="/ppt/notesSlides/notesSlide85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77.xml"/>
  <Override ContentType="application/vnd.openxmlformats-officedocument.presentationml.notesSlide+xml" PartName="/ppt/notesSlides/notesSlide90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8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73.xml"/>
  <Override ContentType="application/vnd.openxmlformats-officedocument.presentationml.notesSlide+xml" PartName="/ppt/notesSlides/notesSlide56.xml"/>
  <Override ContentType="application/vnd.openxmlformats-officedocument.presentationml.notesSlide+xml" PartName="/ppt/notesSlides/notesSlide8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69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80.xml"/>
  <Override ContentType="application/vnd.openxmlformats-officedocument.presentationml.notesSlide+xml" PartName="/ppt/notesSlides/notesSlide61.xml"/>
  <Override ContentType="application/vnd.openxmlformats-officedocument.presentationml.notesSlide+xml" PartName="/ppt/notesSlides/notesSlide74.xml"/>
  <Override ContentType="application/vnd.openxmlformats-officedocument.presentationml.notesSlide+xml" PartName="/ppt/notesSlides/notesSlide87.xml"/>
  <Override ContentType="application/vnd.openxmlformats-officedocument.presentationml.notesSlide+xml" PartName="/ppt/notesSlides/notesSlide57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58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8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75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62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70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89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63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72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60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64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65.xml"/>
  <Override ContentType="application/vnd.openxmlformats-officedocument.presentationml.notesSlide+xml" PartName="/ppt/notesSlides/notesSlide78.xml"/>
  <Override ContentType="application/vnd.openxmlformats-officedocument.presentationml.notesSlide+xml" PartName="/ppt/notesSlides/notesSlide79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83.xml"/>
  <Override ContentType="application/vnd.openxmlformats-officedocument.presentationml.notesSlide+xml" PartName="/ppt/notesSlides/notesSlide71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66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78.xml"/>
  <Override ContentType="application/vnd.openxmlformats-officedocument.presentationml.slide+xml" PartName="/ppt/slides/slide86.xml"/>
  <Override ContentType="application/vnd.openxmlformats-officedocument.presentationml.slide+xml" PartName="/ppt/slides/slide35.xml"/>
  <Override ContentType="application/vnd.openxmlformats-officedocument.presentationml.slide+xml" PartName="/ppt/slides/slide60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69.xml"/>
  <Override ContentType="application/vnd.openxmlformats-officedocument.presentationml.slide+xml" PartName="/ppt/slides/slide85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77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68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84.xml"/>
  <Override ContentType="application/vnd.openxmlformats-officedocument.presentationml.slide+xml" PartName="/ppt/slides/slide37.xml"/>
  <Override ContentType="application/vnd.openxmlformats-officedocument.presentationml.slide+xml" PartName="/ppt/slides/slide71.xml"/>
  <Override ContentType="application/vnd.openxmlformats-officedocument.presentationml.slide+xml" PartName="/ppt/slides/slide41.xml"/>
  <Override ContentType="application/vnd.openxmlformats-officedocument.presentationml.slide+xml" PartName="/ppt/slides/slide67.xml"/>
  <Override ContentType="application/vnd.openxmlformats-officedocument.presentationml.slide+xml" PartName="/ppt/slides/slide7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66.xml"/>
  <Override ContentType="application/vnd.openxmlformats-officedocument.presentationml.slide+xml" PartName="/ppt/slides/slide79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83.xml"/>
  <Override ContentType="application/vnd.openxmlformats-officedocument.presentationml.slide+xml" PartName="/ppt/slides/slide70.xml"/>
  <Override ContentType="application/vnd.openxmlformats-officedocument.presentationml.slide+xml" PartName="/ppt/slides/slide6.xml"/>
  <Override ContentType="application/vnd.openxmlformats-officedocument.presentationml.slide+xml" PartName="/ppt/slides/slide53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73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82.xml"/>
  <Override ContentType="application/vnd.openxmlformats-officedocument.presentationml.slide+xml" PartName="/ppt/slides/slide39.xml"/>
  <Override ContentType="application/vnd.openxmlformats-officedocument.presentationml.slide+xml" PartName="/ppt/slides/slide65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6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72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64.xml"/>
  <Override ContentType="application/vnd.openxmlformats-officedocument.presentationml.slide+xml" PartName="/ppt/slides/slide81.xml"/>
  <Override ContentType="application/vnd.openxmlformats-officedocument.presentationml.slide+xml" PartName="/ppt/slides/slide90.xml"/>
  <Override ContentType="application/vnd.openxmlformats-officedocument.presentationml.slide+xml" PartName="/ppt/slides/slide8.xml"/>
  <Override ContentType="application/vnd.openxmlformats-officedocument.presentationml.slide+xml" PartName="/ppt/slides/slide55.xml"/>
  <Override ContentType="application/vnd.openxmlformats-officedocument.presentationml.slide+xml" PartName="/ppt/slides/slide29.xml"/>
  <Override ContentType="application/vnd.openxmlformats-officedocument.presentationml.slide+xml" PartName="/ppt/slides/slide59.xml"/>
  <Override ContentType="application/vnd.openxmlformats-officedocument.presentationml.slide+xml" PartName="/ppt/slides/slide89.xml"/>
  <Override ContentType="application/vnd.openxmlformats-officedocument.presentationml.slide+xml" PartName="/ppt/slides/slide32.xml"/>
  <Override ContentType="application/vnd.openxmlformats-officedocument.presentationml.slide+xml" PartName="/ppt/slides/slide62.xml"/>
  <Override ContentType="application/vnd.openxmlformats-officedocument.presentationml.slide+xml" PartName="/ppt/slides/slide75.xml"/>
  <Override ContentType="application/vnd.openxmlformats-officedocument.presentationml.slide+xml" PartName="/ppt/slides/slide76.xml"/>
  <Override ContentType="application/vnd.openxmlformats-officedocument.presentationml.slide+xml" PartName="/ppt/slides/slide1.xml"/>
  <Override ContentType="application/vnd.openxmlformats-officedocument.presentationml.slide+xml" PartName="/ppt/slides/slide58.xml"/>
  <Override ContentType="application/vnd.openxmlformats-officedocument.presentationml.slide+xml" PartName="/ppt/slides/slide63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80.xml"/>
  <Override ContentType="application/vnd.openxmlformats-officedocument.presentationml.slide+xml" PartName="/ppt/slides/slide15.xml"/>
  <Override ContentType="application/vnd.openxmlformats-officedocument.presentationml.slide+xml" PartName="/ppt/slides/slide61.xml"/>
  <Override ContentType="application/vnd.openxmlformats-officedocument.presentationml.slide+xml" PartName="/ppt/slides/slide91.xml"/>
  <Override ContentType="application/vnd.openxmlformats-officedocument.presentationml.slide+xml" PartName="/ppt/slides/slide31.xml"/>
  <Override ContentType="application/vnd.openxmlformats-officedocument.presentationml.slide+xml" PartName="/ppt/slides/slide87.xml"/>
  <Override ContentType="application/vnd.openxmlformats-officedocument.presentationml.slide+xml" PartName="/ppt/slides/slide74.xml"/>
  <Override ContentType="application/vnd.openxmlformats-officedocument.presentationml.slide+xml" PartName="/ppt/slides/slide88.xml"/>
  <Override ContentType="application/vnd.openxmlformats-officedocument.presentationml.slide+xml" PartName="/ppt/slides/slide27.xml"/>
  <Override ContentType="application/vnd.openxmlformats-officedocument.presentationml.slide+xml" PartName="/ppt/slides/slide5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slide+xml" PartName="/ppt/slides/slide92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60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  <p:sldId id="311" r:id="rId61"/>
    <p:sldId id="312" r:id="rId62"/>
    <p:sldId id="313" r:id="rId63"/>
    <p:sldId id="314" r:id="rId64"/>
    <p:sldId id="315" r:id="rId65"/>
    <p:sldId id="316" r:id="rId66"/>
    <p:sldId id="317" r:id="rId67"/>
    <p:sldId id="318" r:id="rId68"/>
    <p:sldId id="319" r:id="rId69"/>
    <p:sldId id="320" r:id="rId70"/>
    <p:sldId id="321" r:id="rId71"/>
    <p:sldId id="322" r:id="rId72"/>
    <p:sldId id="323" r:id="rId73"/>
    <p:sldId id="324" r:id="rId74"/>
    <p:sldId id="325" r:id="rId75"/>
    <p:sldId id="326" r:id="rId76"/>
    <p:sldId id="327" r:id="rId77"/>
    <p:sldId id="328" r:id="rId78"/>
    <p:sldId id="329" r:id="rId79"/>
    <p:sldId id="330" r:id="rId80"/>
    <p:sldId id="331" r:id="rId81"/>
    <p:sldId id="332" r:id="rId82"/>
    <p:sldId id="333" r:id="rId83"/>
    <p:sldId id="334" r:id="rId84"/>
    <p:sldId id="335" r:id="rId85"/>
    <p:sldId id="336" r:id="rId86"/>
    <p:sldId id="337" r:id="rId87"/>
    <p:sldId id="338" r:id="rId88"/>
    <p:sldId id="339" r:id="rId89"/>
    <p:sldId id="340" r:id="rId90"/>
    <p:sldId id="341" r:id="rId91"/>
    <p:sldId id="342" r:id="rId92"/>
    <p:sldId id="343" r:id="rId93"/>
    <p:sldId id="344" r:id="rId94"/>
    <p:sldId id="345" r:id="rId95"/>
    <p:sldId id="346" r:id="rId96"/>
    <p:sldId id="347" r:id="rId97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B589DCC-EBC5-4213-9697-3B3E7A51F0E6}">
  <a:tblStyle styleId="{1B589DCC-EBC5-4213-9697-3B3E7A51F0E6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46" Type="http://schemas.openxmlformats.org/officeDocument/2006/relationships/slide" Target="slides/slide41.xml"/><Relationship Id="rId45" Type="http://schemas.openxmlformats.org/officeDocument/2006/relationships/slide" Target="slides/slide40.xml"/><Relationship Id="rId48" Type="http://schemas.openxmlformats.org/officeDocument/2006/relationships/slide" Target="slides/slide43.xml"/><Relationship Id="rId47" Type="http://schemas.openxmlformats.org/officeDocument/2006/relationships/slide" Target="slides/slide42.xml"/><Relationship Id="rId49" Type="http://schemas.openxmlformats.org/officeDocument/2006/relationships/slide" Target="slides/slide44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3" Type="http://schemas.openxmlformats.org/officeDocument/2006/relationships/slide" Target="slides/slide28.xml"/><Relationship Id="rId32" Type="http://schemas.openxmlformats.org/officeDocument/2006/relationships/slide" Target="slides/slide27.xml"/><Relationship Id="rId35" Type="http://schemas.openxmlformats.org/officeDocument/2006/relationships/slide" Target="slides/slide30.xml"/><Relationship Id="rId34" Type="http://schemas.openxmlformats.org/officeDocument/2006/relationships/slide" Target="slides/slide29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95" Type="http://schemas.openxmlformats.org/officeDocument/2006/relationships/slide" Target="slides/slide90.xml"/><Relationship Id="rId94" Type="http://schemas.openxmlformats.org/officeDocument/2006/relationships/slide" Target="slides/slide89.xml"/><Relationship Id="rId97" Type="http://schemas.openxmlformats.org/officeDocument/2006/relationships/slide" Target="slides/slide92.xml"/><Relationship Id="rId96" Type="http://schemas.openxmlformats.org/officeDocument/2006/relationships/slide" Target="slides/slide91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91" Type="http://schemas.openxmlformats.org/officeDocument/2006/relationships/slide" Target="slides/slide86.xml"/><Relationship Id="rId90" Type="http://schemas.openxmlformats.org/officeDocument/2006/relationships/slide" Target="slides/slide85.xml"/><Relationship Id="rId93" Type="http://schemas.openxmlformats.org/officeDocument/2006/relationships/slide" Target="slides/slide88.xml"/><Relationship Id="rId92" Type="http://schemas.openxmlformats.org/officeDocument/2006/relationships/slide" Target="slides/slide8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Relationship Id="rId84" Type="http://schemas.openxmlformats.org/officeDocument/2006/relationships/slide" Target="slides/slide79.xml"/><Relationship Id="rId83" Type="http://schemas.openxmlformats.org/officeDocument/2006/relationships/slide" Target="slides/slide78.xml"/><Relationship Id="rId86" Type="http://schemas.openxmlformats.org/officeDocument/2006/relationships/slide" Target="slides/slide81.xml"/><Relationship Id="rId85" Type="http://schemas.openxmlformats.org/officeDocument/2006/relationships/slide" Target="slides/slide80.xml"/><Relationship Id="rId88" Type="http://schemas.openxmlformats.org/officeDocument/2006/relationships/slide" Target="slides/slide83.xml"/><Relationship Id="rId87" Type="http://schemas.openxmlformats.org/officeDocument/2006/relationships/slide" Target="slides/slide82.xml"/><Relationship Id="rId89" Type="http://schemas.openxmlformats.org/officeDocument/2006/relationships/slide" Target="slides/slide84.xml"/><Relationship Id="rId80" Type="http://schemas.openxmlformats.org/officeDocument/2006/relationships/slide" Target="slides/slide75.xml"/><Relationship Id="rId82" Type="http://schemas.openxmlformats.org/officeDocument/2006/relationships/slide" Target="slides/slide77.xml"/><Relationship Id="rId81" Type="http://schemas.openxmlformats.org/officeDocument/2006/relationships/slide" Target="slides/slide76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73" Type="http://schemas.openxmlformats.org/officeDocument/2006/relationships/slide" Target="slides/slide68.xml"/><Relationship Id="rId72" Type="http://schemas.openxmlformats.org/officeDocument/2006/relationships/slide" Target="slides/slide67.xml"/><Relationship Id="rId75" Type="http://schemas.openxmlformats.org/officeDocument/2006/relationships/slide" Target="slides/slide70.xml"/><Relationship Id="rId74" Type="http://schemas.openxmlformats.org/officeDocument/2006/relationships/slide" Target="slides/slide69.xml"/><Relationship Id="rId77" Type="http://schemas.openxmlformats.org/officeDocument/2006/relationships/slide" Target="slides/slide72.xml"/><Relationship Id="rId76" Type="http://schemas.openxmlformats.org/officeDocument/2006/relationships/slide" Target="slides/slide71.xml"/><Relationship Id="rId79" Type="http://schemas.openxmlformats.org/officeDocument/2006/relationships/slide" Target="slides/slide74.xml"/><Relationship Id="rId78" Type="http://schemas.openxmlformats.org/officeDocument/2006/relationships/slide" Target="slides/slide73.xml"/><Relationship Id="rId71" Type="http://schemas.openxmlformats.org/officeDocument/2006/relationships/slide" Target="slides/slide66.xml"/><Relationship Id="rId70" Type="http://schemas.openxmlformats.org/officeDocument/2006/relationships/slide" Target="slides/slide65.xml"/><Relationship Id="rId62" Type="http://schemas.openxmlformats.org/officeDocument/2006/relationships/slide" Target="slides/slide57.xml"/><Relationship Id="rId61" Type="http://schemas.openxmlformats.org/officeDocument/2006/relationships/slide" Target="slides/slide56.xml"/><Relationship Id="rId64" Type="http://schemas.openxmlformats.org/officeDocument/2006/relationships/slide" Target="slides/slide59.xml"/><Relationship Id="rId63" Type="http://schemas.openxmlformats.org/officeDocument/2006/relationships/slide" Target="slides/slide58.xml"/><Relationship Id="rId66" Type="http://schemas.openxmlformats.org/officeDocument/2006/relationships/slide" Target="slides/slide61.xml"/><Relationship Id="rId65" Type="http://schemas.openxmlformats.org/officeDocument/2006/relationships/slide" Target="slides/slide60.xml"/><Relationship Id="rId68" Type="http://schemas.openxmlformats.org/officeDocument/2006/relationships/slide" Target="slides/slide63.xml"/><Relationship Id="rId67" Type="http://schemas.openxmlformats.org/officeDocument/2006/relationships/slide" Target="slides/slide62.xml"/><Relationship Id="rId60" Type="http://schemas.openxmlformats.org/officeDocument/2006/relationships/slide" Target="slides/slide55.xml"/><Relationship Id="rId69" Type="http://schemas.openxmlformats.org/officeDocument/2006/relationships/slide" Target="slides/slide64.xml"/><Relationship Id="rId51" Type="http://schemas.openxmlformats.org/officeDocument/2006/relationships/slide" Target="slides/slide46.xml"/><Relationship Id="rId50" Type="http://schemas.openxmlformats.org/officeDocument/2006/relationships/slide" Target="slides/slide45.xml"/><Relationship Id="rId53" Type="http://schemas.openxmlformats.org/officeDocument/2006/relationships/slide" Target="slides/slide48.xml"/><Relationship Id="rId52" Type="http://schemas.openxmlformats.org/officeDocument/2006/relationships/slide" Target="slides/slide47.xml"/><Relationship Id="rId55" Type="http://schemas.openxmlformats.org/officeDocument/2006/relationships/slide" Target="slides/slide50.xml"/><Relationship Id="rId54" Type="http://schemas.openxmlformats.org/officeDocument/2006/relationships/slide" Target="slides/slide49.xml"/><Relationship Id="rId57" Type="http://schemas.openxmlformats.org/officeDocument/2006/relationships/slide" Target="slides/slide52.xml"/><Relationship Id="rId56" Type="http://schemas.openxmlformats.org/officeDocument/2006/relationships/slide" Target="slides/slide51.xml"/><Relationship Id="rId59" Type="http://schemas.openxmlformats.org/officeDocument/2006/relationships/slide" Target="slides/slide54.xml"/><Relationship Id="rId58" Type="http://schemas.openxmlformats.org/officeDocument/2006/relationships/slide" Target="slides/slide5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8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Google Shape;189;p2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2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25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0" name="Google Shape;200;p2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2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0" name="Google Shape;210;p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29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0" name="Google Shape;220;p2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Google Shape;227;p3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8" name="Google Shape;228;p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g3a80ad97d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8" name="Google Shape;238;g3a80ad97d6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9" name="Google Shape;249;p4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ge6ae244309_2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0" name="Google Shape;260;ge6ae244309_2_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g139fa2bce95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1" name="Google Shape;271;g139fa2bce95_0_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g2524bd45a61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2" name="Google Shape;282;g2524bd45a61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8" name="Google Shape;108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g252be1a9944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3" name="Google Shape;293;g252be1a9944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5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5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ge71b1897a7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5" name="Google Shape;315;ge71b1897a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6" name="Google Shape;316;ge71b1897a7_0_0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g3b5769213b0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5" name="Google Shape;325;g3b5769213b0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g3b5769213b0_0_0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5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5" name="Google Shape;335;p5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55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3" name="Google Shape;343;p5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g139fa2bce95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3" name="Google Shape;353;g139fa2bce95_0_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2" name="Shape 3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3" name="Google Shape;363;g139fa2bce95_0_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4" name="Google Shape;364;g139fa2bce95_0_3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p6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5" name="Google Shape;375;p6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6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6" name="Google Shape;386;p6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10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0" name="Google Shape;120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65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6" name="Google Shape;396;p6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6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4" name="Google Shape;404;p6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2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ge7181bc74b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4" name="Google Shape;414;ge7181bc74b_0_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g2e7cb688168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5" name="Google Shape;425;g2e7cb68816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6" name="Google Shape;426;g2e7cb688168_0_0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2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p7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4" name="Google Shape;434;p7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3" name="Shape 4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" name="Google Shape;444;p75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5" name="Google Shape;445;p7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4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g2ac5116c4b7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6" name="Google Shape;456;g2ac5116c4b7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5" name="Shape 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6" name="Google Shape;466;g139fa2bce95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7" name="Google Shape;467;g139fa2bce95_0_4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6" name="Shape 4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7" name="Google Shape;477;g252be1a9944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8" name="Google Shape;478;g252be1a9944_0_2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7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g2c0ae5095d5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9" name="Google Shape;489;g2c0ae5095d5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2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1" name="Google Shape;131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8" name="Shape 4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9" name="Google Shape;499;g348cfad3242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0" name="Google Shape;500;g348cfad3242_1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9" name="Shape 5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0" name="Google Shape;510;g379e4baf1a4_3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1" name="Google Shape;511;g379e4baf1a4_3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2" name="Google Shape;512;g379e4baf1a4_3_0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8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g379e4baf1a4_3_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0" name="Google Shape;520;g379e4baf1a4_3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1" name="Google Shape;521;g379e4baf1a4_3_8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p8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29" name="Google Shape;529;p8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6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p8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8" name="Google Shape;538;p8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46" name="Shape 5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Google Shape;547;p85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8" name="Google Shape;548;p8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4" name="Shape 5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5" name="Google Shape;555;p8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6" name="Google Shape;556;p8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4" name="Shape 5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5" name="Google Shape;565;p9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6" name="Google Shape;566;p9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5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95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7" name="Google Shape;577;p9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5" name="Shape 5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6" name="Google Shape;586;p99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7" name="Google Shape;587;p9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14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0" name="Google Shape;140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6" name="Shape 5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7" name="Google Shape;597;p10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8" name="Google Shape;598;p10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07" name="Shape 6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8" name="Google Shape;608;p10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9" name="Google Shape;609;p10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7" name="Shape 6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8" name="Google Shape;618;g91e4e1c1ab_0_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9" name="Google Shape;619;g91e4e1c1ab_0_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7" name="Shape 6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8" name="Google Shape;628;p11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9" name="Google Shape;629;p1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5" name="Shape 6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6" name="Google Shape;636;p11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7" name="Google Shape;637;p1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5" name="Shape 6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6" name="Google Shape;646;p11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7" name="Google Shape;647;p11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55" name="Shape 6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6" name="Google Shape;656;p12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7" name="Google Shape;657;p1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66" name="Shape 6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" name="Google Shape;667;p12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8" name="Google Shape;668;p12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6" name="Shape 6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" name="Google Shape;677;p13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8" name="Google Shape;678;p13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4" name="Shape 6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5" name="Google Shape;685;p13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6" name="Google Shape;686;p13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16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1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4" name="Shape 6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" name="Google Shape;695;g3d7f1bfaf9_0_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6" name="Google Shape;696;g3d7f1bfaf9_0_6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4" name="Shape 7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5" name="Google Shape;705;g91e4e1c1ab_0_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6" name="Google Shape;706;g91e4e1c1ab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7" name="Google Shape;707;g91e4e1c1ab_0_5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5" name="Shape 7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" name="Google Shape;716;p14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17" name="Google Shape;717;p14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25" name="Shape 7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6" name="Google Shape;726;p143:notes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7" name="Google Shape;727;p14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728" name="Google Shape;728;p14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4" name="Shape 7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5" name="Google Shape;735;p145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6" name="Google Shape;736;p14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4" name="Shape 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" name="Google Shape;745;p14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746" name="Google Shape;746;p1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7" name="Google Shape;747;p149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6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5" name="Shape 7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6" name="Google Shape;756;p15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7" name="Google Shape;757;p15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6" name="Shape 7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7" name="Google Shape;767;p15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8" name="Google Shape;768;p15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76" name="Shape 7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7" name="Google Shape;777;p155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8" name="Google Shape;778;p15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4" name="Shape 7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5" name="Google Shape;785;p15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6" name="Google Shape;786;p15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19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9" name="Google Shape;159;p1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4" name="Shape 7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5" name="Google Shape;795;p15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796" name="Google Shape;796;p15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7" name="Google Shape;797;p159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4" name="Shape 8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5" name="Google Shape;805;p16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806" name="Google Shape;806;p1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7" name="Google Shape;807;p161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4" name="Shape 8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5" name="Google Shape;815;p16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816" name="Google Shape;816;p16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7" name="Google Shape;817;p163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4" name="Shape 8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" name="Google Shape;825;g8ec80bfcf5_0_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  <p:sp>
        <p:nvSpPr>
          <p:cNvPr id="826" name="Google Shape;826;g8ec80bfcf5_0_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7" name="Google Shape;827;g8ec80bfcf5_0_10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7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4" name="Shape 8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Google Shape;835;p165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6" name="Google Shape;836;p16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42" name="Shape 8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3" name="Google Shape;843;p16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4" name="Google Shape;844;p16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1" name="Shape 8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2" name="Google Shape;852;p169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3" name="Google Shape;853;p16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0" name="Shape 8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1" name="Google Shape;861;p17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2" name="Google Shape;862;p17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9" name="Shape 8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" name="Google Shape;870;g2d80960f883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1" name="Google Shape;871;g2d80960f883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8" name="Shape 8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9" name="Google Shape;879;p17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0" name="Google Shape;880;p17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8" name="Google Shape;168;p2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87" name="Shape 8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8" name="Google Shape;888;p175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9" name="Google Shape;889;p17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7" name="Shape 8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8" name="Google Shape;898;p17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9" name="Google Shape;899;p17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8" name="Shape 9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9" name="Google Shape;909;p179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0" name="Google Shape;910;p17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6" name="Shape 9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7" name="Google Shape;917;p18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8" name="Google Shape;918;p18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5" name="Shape 9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6" name="Google Shape;926;p18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7" name="Google Shape;927;p18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4" name="Shape 9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5" name="Google Shape;935;p185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6" name="Google Shape;936;p18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4" name="Shape 9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5" name="Google Shape;945;g3da7365ba1_3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6" name="Google Shape;946;g3da7365ba1_3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54" name="Shape 9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5" name="Google Shape;955;p18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6" name="Google Shape;956;p18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4" name="Shape 9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5" name="Google Shape;965;p189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6" name="Google Shape;966;p18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3" name="Shape 9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4" name="Google Shape;974;p192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5" name="Google Shape;975;p19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3dae97b392_0_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" name="Google Shape;179;g3dae97b392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g3dae97b392_0_0:notes"/>
          <p:cNvSpPr txBox="1"/>
          <p:nvPr>
            <p:ph idx="12" type="sldNum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1" name="Shape 9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2" name="Google Shape;982;p194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3" name="Google Shape;983;p19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89" name="Shape 9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0" name="Google Shape;990;p196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1" name="Google Shape;991;p19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9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7" name="Shape 9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8" name="Google Shape;998;p198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12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9" name="Google Shape;999;p19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miter lim="8000"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Google Shape;19;p2"/>
          <p:cNvCxnSpPr/>
          <p:nvPr/>
        </p:nvCxnSpPr>
        <p:spPr>
          <a:xfrm>
            <a:off x="228600" y="6400800"/>
            <a:ext cx="8686800" cy="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20" name="Google Shape;20;p2"/>
          <p:cNvCxnSpPr/>
          <p:nvPr/>
        </p:nvCxnSpPr>
        <p:spPr>
          <a:xfrm>
            <a:off x="228600" y="990600"/>
            <a:ext cx="8686800" cy="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21" name="Google Shape;21;p2"/>
          <p:cNvSpPr txBox="1"/>
          <p:nvPr/>
        </p:nvSpPr>
        <p:spPr>
          <a:xfrm>
            <a:off x="76200" y="76200"/>
            <a:ext cx="1447800" cy="822324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Team Logo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Here</a:t>
            </a:r>
            <a:endParaRPr/>
          </a:p>
        </p:txBody>
      </p:sp>
      <p:sp>
        <p:nvSpPr>
          <p:cNvPr id="22" name="Google Shape;22;p2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3" name="Google Shape;23;p2"/>
          <p:cNvSpPr txBox="1"/>
          <p:nvPr>
            <p:ph idx="1" type="subTitle"/>
          </p:nvPr>
        </p:nvSpPr>
        <p:spPr>
          <a:xfrm>
            <a:off x="1371600" y="4343400"/>
            <a:ext cx="6400799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1333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101600" lvl="2" marL="1143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114300" lvl="3" marL="1600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114300" lvl="4" marL="2057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114300" lvl="5" marL="2514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114300" lvl="6" marL="2971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114300" lvl="7" marL="3429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114300" lvl="8" marL="3886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4" name="Google Shape;24;p2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5" name="Google Shape;25;p2"/>
          <p:cNvSpPr txBox="1"/>
          <p:nvPr>
            <p:ph idx="12" type="sldNum"/>
          </p:nvPr>
        </p:nvSpPr>
        <p:spPr>
          <a:xfrm>
            <a:off x="8001000" y="6477000"/>
            <a:ext cx="685799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1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9" name="Google Shape;79;p11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11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11"/>
          <p:cNvSpPr txBox="1"/>
          <p:nvPr>
            <p:ph idx="10" type="dt"/>
          </p:nvPr>
        </p:nvSpPr>
        <p:spPr>
          <a:xfrm>
            <a:off x="228600" y="6477000"/>
            <a:ext cx="23622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2" name="Google Shape;82;p11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3" name="Google Shape;83;p11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2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6" name="Google Shape;86;p12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1" i="0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7" name="Google Shape;87;p12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8" name="Google Shape;88;p12"/>
          <p:cNvSpPr txBox="1"/>
          <p:nvPr>
            <p:ph idx="10" type="dt"/>
          </p:nvPr>
        </p:nvSpPr>
        <p:spPr>
          <a:xfrm>
            <a:off x="228600" y="6477000"/>
            <a:ext cx="23622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9" name="Google Shape;89;p12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0" name="Google Shape;90;p12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Text, and Content" type="txAndObj">
  <p:cSld name="TEXT_AND_OBJECT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3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3" name="Google Shape;93;p13"/>
          <p:cNvSpPr txBox="1"/>
          <p:nvPr>
            <p:ph idx="1" type="body"/>
          </p:nvPr>
        </p:nvSpPr>
        <p:spPr>
          <a:xfrm>
            <a:off x="228600" y="1066800"/>
            <a:ext cx="4267199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4" name="Google Shape;94;p13"/>
          <p:cNvSpPr txBox="1"/>
          <p:nvPr>
            <p:ph idx="2" type="body"/>
          </p:nvPr>
        </p:nvSpPr>
        <p:spPr>
          <a:xfrm>
            <a:off x="4648200" y="1066800"/>
            <a:ext cx="4267199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5" name="Google Shape;95;p13"/>
          <p:cNvSpPr txBox="1"/>
          <p:nvPr>
            <p:ph idx="10" type="dt"/>
          </p:nvPr>
        </p:nvSpPr>
        <p:spPr>
          <a:xfrm>
            <a:off x="228600" y="6477000"/>
            <a:ext cx="23622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6" name="Google Shape;96;p13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7" name="Google Shape;97;p13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3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8" name="Google Shape;28;p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9" name="Google Shape;29;p3"/>
          <p:cNvSpPr txBox="1"/>
          <p:nvPr>
            <p:ph idx="10" type="dt"/>
          </p:nvPr>
        </p:nvSpPr>
        <p:spPr>
          <a:xfrm>
            <a:off x="228600" y="6477000"/>
            <a:ext cx="23622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3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3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ext over Content" type="txOverObj">
  <p:cSld name="TEXT_OVER_OBJEC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4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4" name="Google Shape;34;p4"/>
          <p:cNvSpPr txBox="1"/>
          <p:nvPr>
            <p:ph idx="1" type="body"/>
          </p:nvPr>
        </p:nvSpPr>
        <p:spPr>
          <a:xfrm>
            <a:off x="228600" y="1066800"/>
            <a:ext cx="8686800" cy="2514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5" name="Google Shape;35;p4"/>
          <p:cNvSpPr txBox="1"/>
          <p:nvPr>
            <p:ph idx="2" type="body"/>
          </p:nvPr>
        </p:nvSpPr>
        <p:spPr>
          <a:xfrm>
            <a:off x="228600" y="3733800"/>
            <a:ext cx="8686800" cy="2514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6" name="Google Shape;36;p4"/>
          <p:cNvSpPr txBox="1"/>
          <p:nvPr>
            <p:ph idx="10" type="dt"/>
          </p:nvPr>
        </p:nvSpPr>
        <p:spPr>
          <a:xfrm>
            <a:off x="228600" y="6477000"/>
            <a:ext cx="23622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7" name="Google Shape;37;p4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8" name="Google Shape;38;p4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 over Text" type="objOverTx">
  <p:cSld name="OBJECT_OVER_TEXT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5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1" name="Google Shape;41;p5"/>
          <p:cNvSpPr txBox="1"/>
          <p:nvPr>
            <p:ph idx="1" type="body"/>
          </p:nvPr>
        </p:nvSpPr>
        <p:spPr>
          <a:xfrm>
            <a:off x="228600" y="1066800"/>
            <a:ext cx="8686800" cy="2514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2" name="Google Shape;42;p5"/>
          <p:cNvSpPr txBox="1"/>
          <p:nvPr>
            <p:ph idx="2" type="body"/>
          </p:nvPr>
        </p:nvSpPr>
        <p:spPr>
          <a:xfrm>
            <a:off x="228600" y="3733800"/>
            <a:ext cx="8686800" cy="25145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5"/>
          <p:cNvSpPr txBox="1"/>
          <p:nvPr>
            <p:ph idx="10" type="dt"/>
          </p:nvPr>
        </p:nvSpPr>
        <p:spPr>
          <a:xfrm>
            <a:off x="228600" y="6477000"/>
            <a:ext cx="23622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5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5" name="Google Shape;45;p5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6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8" name="Google Shape;48;p6"/>
          <p:cNvSpPr txBox="1"/>
          <p:nvPr>
            <p:ph idx="1" type="body"/>
          </p:nvPr>
        </p:nvSpPr>
        <p:spPr>
          <a:xfrm>
            <a:off x="228600" y="1066800"/>
            <a:ext cx="4267199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1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9" name="Google Shape;49;p6"/>
          <p:cNvSpPr txBox="1"/>
          <p:nvPr>
            <p:ph idx="2" type="body"/>
          </p:nvPr>
        </p:nvSpPr>
        <p:spPr>
          <a:xfrm>
            <a:off x="4648200" y="1066800"/>
            <a:ext cx="4267199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1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0" name="Google Shape;50;p6"/>
          <p:cNvSpPr txBox="1"/>
          <p:nvPr>
            <p:ph idx="10" type="dt"/>
          </p:nvPr>
        </p:nvSpPr>
        <p:spPr>
          <a:xfrm>
            <a:off x="228600" y="6477000"/>
            <a:ext cx="23622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1" name="Google Shape;51;p6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2" name="Google Shape;52;p6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7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4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5" name="Google Shape;55;p7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6" name="Google Shape;56;p7"/>
          <p:cNvSpPr txBox="1"/>
          <p:nvPr>
            <p:ph idx="10" type="dt"/>
          </p:nvPr>
        </p:nvSpPr>
        <p:spPr>
          <a:xfrm>
            <a:off x="228600" y="6477000"/>
            <a:ext cx="23622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7" name="Google Shape;57;p7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8" name="Google Shape;58;p7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1" name="Google Shape;61;p8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8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8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28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286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286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286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28600" lvl="5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28600" lvl="6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28600" lvl="7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28600" lvl="8" marL="4114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4" name="Google Shape;64;p8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55600" lvl="1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42900" lvl="2" marL="1371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5" name="Google Shape;65;p8"/>
          <p:cNvSpPr txBox="1"/>
          <p:nvPr>
            <p:ph idx="10" type="dt"/>
          </p:nvPr>
        </p:nvSpPr>
        <p:spPr>
          <a:xfrm>
            <a:off x="228600" y="6477000"/>
            <a:ext cx="23622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Google Shape;66;p8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7" name="Google Shape;67;p8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9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0" name="Google Shape;70;p9"/>
          <p:cNvSpPr txBox="1"/>
          <p:nvPr>
            <p:ph idx="10" type="dt"/>
          </p:nvPr>
        </p:nvSpPr>
        <p:spPr>
          <a:xfrm>
            <a:off x="228600" y="6477000"/>
            <a:ext cx="23622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1" name="Google Shape;71;p9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2" name="Google Shape;72;p9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0"/>
          <p:cNvSpPr txBox="1"/>
          <p:nvPr>
            <p:ph idx="10" type="dt"/>
          </p:nvPr>
        </p:nvSpPr>
        <p:spPr>
          <a:xfrm>
            <a:off x="228600" y="6477000"/>
            <a:ext cx="23622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0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6" name="Google Shape;76;p10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1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4572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9144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13716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1828800" marR="0" rtl="0" algn="l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400"/>
              <a:buFont typeface="Arial"/>
              <a:buNone/>
              <a:defRPr b="1" i="0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1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cxnSp>
        <p:nvCxnSpPr>
          <p:cNvPr id="13" name="Google Shape;13;p1"/>
          <p:cNvCxnSpPr/>
          <p:nvPr/>
        </p:nvCxnSpPr>
        <p:spPr>
          <a:xfrm>
            <a:off x="228600" y="6400800"/>
            <a:ext cx="8686800" cy="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cxnSp>
        <p:nvCxnSpPr>
          <p:cNvPr id="14" name="Google Shape;14;p1"/>
          <p:cNvCxnSpPr/>
          <p:nvPr/>
        </p:nvCxnSpPr>
        <p:spPr>
          <a:xfrm>
            <a:off x="228600" y="990600"/>
            <a:ext cx="8686800" cy="0"/>
          </a:xfrm>
          <a:prstGeom prst="straightConnector1">
            <a:avLst/>
          </a:prstGeom>
          <a:noFill/>
          <a:ln cap="flat" cmpd="sng" w="38100">
            <a:solidFill>
              <a:schemeClr val="accen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5" name="Google Shape;15;p1"/>
          <p:cNvSpPr txBox="1"/>
          <p:nvPr/>
        </p:nvSpPr>
        <p:spPr>
          <a:xfrm>
            <a:off x="76200" y="76200"/>
            <a:ext cx="1447800" cy="822324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Team Logo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Here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(If You Want)</a:t>
            </a:r>
            <a:endParaRPr/>
          </a:p>
        </p:txBody>
      </p:sp>
      <p:sp>
        <p:nvSpPr>
          <p:cNvPr id="16" name="Google Shape;16;p1"/>
          <p:cNvSpPr/>
          <p:nvPr/>
        </p:nvSpPr>
        <p:spPr>
          <a:xfrm>
            <a:off x="8153400" y="304800"/>
            <a:ext cx="533399" cy="304799"/>
          </a:xfrm>
          <a:prstGeom prst="rect">
            <a:avLst/>
          </a:prstGeom>
          <a:solidFill>
            <a:schemeClr val="lt1"/>
          </a:solidFill>
          <a:ln cap="flat" cmpd="sng" w="2540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7" name="Google Shape;17;p1"/>
          <p:cNvPicPr preferRelativeResize="0"/>
          <p:nvPr/>
        </p:nvPicPr>
        <p:blipFill>
          <a:blip r:embed="rId1">
            <a:alphaModFix/>
          </a:blip>
          <a:stretch>
            <a:fillRect/>
          </a:stretch>
        </p:blipFill>
        <p:spPr>
          <a:xfrm>
            <a:off x="8060842" y="76195"/>
            <a:ext cx="755332" cy="82232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5.xml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3.xml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4.xml"/></Relationships>
</file>

<file path=ppt/slides/_rels/slide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/Relationships>
</file>

<file path=ppt/slides/_rels/slide5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6.xml"/></Relationships>
</file>

<file path=ppt/slides/_rels/slide5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7.xml"/></Relationships>
</file>

<file path=ppt/slides/_rels/slide5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8.xml"/></Relationships>
</file>

<file path=ppt/slides/_rels/slide5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9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6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0.xml"/></Relationships>
</file>

<file path=ppt/slides/_rels/slide6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1.xml"/></Relationships>
</file>

<file path=ppt/slides/_rels/slide6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2.xml"/></Relationships>
</file>

<file path=ppt/slides/_rels/slide6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3.xml"/></Relationships>
</file>

<file path=ppt/slides/_rels/slide6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4.xml"/></Relationships>
</file>

<file path=ppt/slides/_rels/slide6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5.xml"/></Relationships>
</file>

<file path=ppt/slides/_rels/slide6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6.xml"/></Relationships>
</file>

<file path=ppt/slides/_rels/slide6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7.xml"/></Relationships>
</file>

<file path=ppt/slides/_rels/slide6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8.xml"/></Relationships>
</file>

<file path=ppt/slides/_rels/slide6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9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7.xml"/></Relationships>
</file>

<file path=ppt/slides/_rels/slide7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0.xml"/></Relationships>
</file>

<file path=ppt/slides/_rels/slide7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1.xml"/></Relationships>
</file>

<file path=ppt/slides/_rels/slide7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2.xml"/></Relationships>
</file>

<file path=ppt/slides/_rels/slide7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3.xml"/></Relationships>
</file>

<file path=ppt/slides/_rels/slide7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4.xml"/></Relationships>
</file>

<file path=ppt/slides/_rels/slide7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5.xml"/></Relationships>
</file>

<file path=ppt/slides/_rels/slide7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6.xml"/></Relationships>
</file>

<file path=ppt/slides/_rels/slide7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7.xml"/></Relationships>
</file>

<file path=ppt/slides/_rels/slide7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8.xml"/></Relationships>
</file>

<file path=ppt/slides/_rels/slide7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9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8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0.xml"/></Relationships>
</file>

<file path=ppt/slides/_rels/slide8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1.xml"/></Relationships>
</file>

<file path=ppt/slides/_rels/slide8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2.xml"/></Relationships>
</file>

<file path=ppt/slides/_rels/slide8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3.xml"/></Relationships>
</file>

<file path=ppt/slides/_rels/slide8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4.xml"/></Relationships>
</file>

<file path=ppt/slides/_rels/slide8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5.xml"/></Relationships>
</file>

<file path=ppt/slides/_rels/slide8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6.xml"/></Relationships>
</file>

<file path=ppt/slides/_rels/slide8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7.xml"/></Relationships>
</file>

<file path=ppt/slides/_rels/slide8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8.xml"/></Relationships>
</file>

<file path=ppt/slides/_rels/slide8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89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9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0.xml"/></Relationships>
</file>

<file path=ppt/slides/_rels/slide9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1.xml"/></Relationships>
</file>

<file path=ppt/slides/_rels/slide9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4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CanSat </a:t>
            </a:r>
            <a:r>
              <a:rPr lang="en-US"/>
              <a:t>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PDR:  Team ### (Team Number and Name)</a:t>
            </a:r>
            <a:endParaRPr/>
          </a:p>
        </p:txBody>
      </p:sp>
      <p:sp>
        <p:nvSpPr>
          <p:cNvPr id="103" name="Google Shape;103;p14"/>
          <p:cNvSpPr txBox="1"/>
          <p:nvPr>
            <p:ph idx="12" type="sldNum"/>
          </p:nvPr>
        </p:nvSpPr>
        <p:spPr>
          <a:xfrm>
            <a:off x="8001000" y="6477000"/>
            <a:ext cx="685799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4" name="Google Shape;104;p14"/>
          <p:cNvSpPr txBox="1"/>
          <p:nvPr>
            <p:ph type="ctrTitle"/>
          </p:nvPr>
        </p:nvSpPr>
        <p:spPr>
          <a:xfrm>
            <a:off x="685800" y="2130425"/>
            <a:ext cx="7772400" cy="18319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CanSat 20</a:t>
            </a:r>
            <a:r>
              <a:rPr lang="en-US"/>
              <a:t>26</a:t>
            </a: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Preliminary Design Review (PDR) Outline </a:t>
            </a:r>
            <a:b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1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Version 1.</a:t>
            </a:r>
            <a:r>
              <a:rPr i="1" lang="en-US"/>
              <a:t>2</a:t>
            </a:r>
            <a:endParaRPr b="1" i="1" sz="32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14"/>
          <p:cNvSpPr txBox="1"/>
          <p:nvPr>
            <p:ph idx="1" type="subTitle"/>
          </p:nvPr>
        </p:nvSpPr>
        <p:spPr>
          <a:xfrm>
            <a:off x="1371600" y="4343400"/>
            <a:ext cx="6400799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Your Team # Here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Your Team Name Here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23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PDR:  Team ### (Team Number and Name)</a:t>
            </a:r>
            <a:endParaRPr/>
          </a:p>
        </p:txBody>
      </p:sp>
      <p:sp>
        <p:nvSpPr>
          <p:cNvPr id="193" name="Google Shape;193;p23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4" name="Google Shape;194;p23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Physical Layout</a:t>
            </a:r>
            <a:endParaRPr/>
          </a:p>
        </p:txBody>
      </p:sp>
      <p:sp>
        <p:nvSpPr>
          <p:cNvPr id="195" name="Google Shape;195;p23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196" name="Google Shape;196;p23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7" name="Google Shape;197;p2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The goal is to present the physical idea of what the CanSat will look like for reference prior to getting into details of the CanSat design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Diagram(s)</a:t>
            </a:r>
            <a:r>
              <a:rPr b="0" lang="en-US"/>
              <a:t>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showing physical layout of selected CanSat configuration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Make sure to include: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Dimension</a:t>
            </a:r>
            <a:r>
              <a:rPr lang="en-US"/>
              <a:t>ed drawings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Placement of major components</a:t>
            </a:r>
            <a:endParaRPr/>
          </a:p>
          <a:p>
            <a:pPr indent="-1016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Sensors, electronics, radio, power, mechanisms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Relevant configurations</a:t>
            </a:r>
            <a:endParaRPr/>
          </a:p>
          <a:p>
            <a:pPr indent="-101600" lvl="2" marL="1143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/>
              <a:t>Payload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launch configuration, deployed configuration.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Can be on separate slides.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p24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203" name="Google Shape;203;p24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24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System Concept of Operations</a:t>
            </a:r>
            <a:endParaRPr/>
          </a:p>
        </p:txBody>
      </p:sp>
      <p:sp>
        <p:nvSpPr>
          <p:cNvPr id="205" name="Google Shape;205;p24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lide(s) providing overview of CanSat operations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Include: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Launch and descent operations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Be sure to include </a:t>
            </a:r>
            <a:r>
              <a:rPr lang="en-US"/>
              <a:t>Payload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operations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Post-launch recovery and data reduction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Focus on selected configuration CONOPS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Focus on how the CanSat will operate, not what everyone on the team will be doing (to be discussed at CDR)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Simple flow diagrams and cartoons are a good way to present the CONOPS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N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 hand-drawn diagrams</a:t>
            </a:r>
            <a:endParaRPr/>
          </a:p>
        </p:txBody>
      </p:sp>
      <p:sp>
        <p:nvSpPr>
          <p:cNvPr id="206" name="Google Shape;206;p24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207" name="Google Shape;207;p24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25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213" name="Google Shape;213;p25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4" name="Google Shape;214;p25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Launch Vehicle Compatibility</a:t>
            </a:r>
            <a:endParaRPr/>
          </a:p>
        </p:txBody>
      </p:sp>
      <p:sp>
        <p:nvSpPr>
          <p:cNvPr id="215" name="Google Shape;215;p25"/>
          <p:cNvSpPr txBox="1"/>
          <p:nvPr>
            <p:ph idx="1" type="body"/>
          </p:nvPr>
        </p:nvSpPr>
        <p:spPr>
          <a:xfrm>
            <a:off x="228600" y="15240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a dimensioned drawing that shows </a:t>
            </a:r>
            <a:r>
              <a:rPr b="1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clearances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with the </a:t>
            </a:r>
            <a:r>
              <a:rPr lang="en-US" sz="1800"/>
              <a:t>payload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section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Focus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on launch configuration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all descent control apparatus (no sharp protrusions)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At PDR this may be allocated dimensions (if this is the case, these should be requirements at the system and subsystem levels)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is the clearance? (Leave margin to allow </a:t>
            </a:r>
            <a:r>
              <a:rPr b="0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easy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deployment!)</a:t>
            </a:r>
            <a:endParaRPr/>
          </a:p>
          <a:p>
            <a:pPr indent="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25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217" name="Google Shape;217;p25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p26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223" name="Google Shape;223;p26"/>
          <p:cNvSpPr txBox="1"/>
          <p:nvPr>
            <p:ph idx="12" type="sldNum"/>
          </p:nvPr>
        </p:nvSpPr>
        <p:spPr>
          <a:xfrm>
            <a:off x="8001000" y="6477000"/>
            <a:ext cx="685799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24" name="Google Shape;224;p26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Sensor Subsystem Design</a:t>
            </a:r>
            <a:endParaRPr/>
          </a:p>
        </p:txBody>
      </p:sp>
      <p:sp>
        <p:nvSpPr>
          <p:cNvPr id="225" name="Google Shape;225;p26"/>
          <p:cNvSpPr txBox="1"/>
          <p:nvPr>
            <p:ph idx="1" type="subTitle"/>
          </p:nvPr>
        </p:nvSpPr>
        <p:spPr>
          <a:xfrm>
            <a:off x="1371600" y="4343400"/>
            <a:ext cx="6400799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p27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231" name="Google Shape;231;p27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32" name="Google Shape;232;p27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Sensor Subsystem Overview</a:t>
            </a:r>
            <a:endParaRPr/>
          </a:p>
        </p:txBody>
      </p:sp>
      <p:sp>
        <p:nvSpPr>
          <p:cNvPr id="233" name="Google Shape;233;p27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One </a:t>
            </a:r>
            <a:r>
              <a:rPr lang="en-US"/>
              <a:t>s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lide providing an overview of the CanSat sensor subsystem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summary of the selected sensors (type &amp; models)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brief discussion of what the sensors are used for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Focus on selected component (not all components trades)</a:t>
            </a:r>
            <a:endParaRPr/>
          </a:p>
          <a:p>
            <a:pPr indent="0" lvl="0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27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235" name="Google Shape;235;p27"/>
          <p:cNvSpPr/>
          <p:nvPr/>
        </p:nvSpPr>
        <p:spPr>
          <a:xfrm>
            <a:off x="8610600" y="76200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28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241" name="Google Shape;241;p28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28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Air Pressure Sensor </a:t>
            </a:r>
            <a:b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Trade &amp; Selection</a:t>
            </a:r>
            <a:endParaRPr/>
          </a:p>
        </p:txBody>
      </p:sp>
      <p:sp>
        <p:nvSpPr>
          <p:cNvPr id="243" name="Google Shape;243;p28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of air pressure sensor trade study and selection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details such as interfaces, resolution, cost, size, weight and any other factors for the trade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at least two different sensors (same for all other slides)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Indicate which sensor is selected and reasons for selection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p28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245" name="Google Shape;245;p28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  <p:sp>
        <p:nvSpPr>
          <p:cNvPr id="246" name="Google Shape;246;p28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29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252" name="Google Shape;252;p29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3" name="Google Shape;253;p29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Air Temperature Sensor </a:t>
            </a:r>
            <a:b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Trade &amp; Selection</a:t>
            </a:r>
            <a:endParaRPr/>
          </a:p>
        </p:txBody>
      </p:sp>
      <p:sp>
        <p:nvSpPr>
          <p:cNvPr id="254" name="Google Shape;254;p29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of air temperature sensor trade study and selection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details such as interfaces, resolution, cost, size, weight and any other factors for the trade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at least two different sensors (same for all other slides)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Indicate which sensor is selected and reasons for selection</a:t>
            </a:r>
            <a:endParaRPr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5" name="Google Shape;255;p29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256" name="Google Shape;256;p29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7" name="Google Shape;257;p29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30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263" name="Google Shape;263;p30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4" name="Google Shape;264;p30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</a:t>
            </a:r>
            <a:r>
              <a:rPr lang="en-US"/>
              <a:t> Battery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Voltage a</a:t>
            </a:r>
            <a:r>
              <a:rPr lang="en-US"/>
              <a:t>nd Current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Sensor Trade &amp; Selection</a:t>
            </a:r>
            <a:endParaRPr/>
          </a:p>
        </p:txBody>
      </p:sp>
      <p:sp>
        <p:nvSpPr>
          <p:cNvPr id="265" name="Google Shape;265;p30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of </a:t>
            </a: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battery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voltage and current sensor trade study and selection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details such as interfaces, resolution, cost, size, weight and any other factors for the trade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at least two different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sensors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(same for all other slides)</a:t>
            </a:r>
            <a:endParaRPr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6" name="Google Shape;266;p30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267" name="Google Shape;267;p30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Google Shape;268;p30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Google Shape;273;p31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274" name="Google Shape;274;p31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5" name="Google Shape;275;p31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GNSS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Sensor </a:t>
            </a:r>
            <a:b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Trade &amp; Selection</a:t>
            </a:r>
            <a:endParaRPr/>
          </a:p>
        </p:txBody>
      </p:sp>
      <p:sp>
        <p:nvSpPr>
          <p:cNvPr id="276" name="Google Shape;276;p31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</a:t>
            </a:r>
            <a:r>
              <a:rPr lang="en-US"/>
              <a:t>trade study and selection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</a:t>
            </a:r>
            <a:r>
              <a:rPr lang="en-US"/>
              <a:t>GNSS receiver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details such as interfaces, resolution, cost, size, weight and any other factors for the trade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at least two different sensors (same for all other slides)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Indicate which sensor is selected and reasons for selection</a:t>
            </a:r>
            <a:endParaRPr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7" name="Google Shape;277;p31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278" name="Google Shape;278;p31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9" name="Google Shape;279;p31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32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285" name="Google Shape;285;p32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6" name="Google Shape;286;p32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Acceleration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Sensor </a:t>
            </a:r>
            <a:b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Trade &amp; Selection</a:t>
            </a:r>
            <a:endParaRPr/>
          </a:p>
        </p:txBody>
      </p:sp>
      <p:sp>
        <p:nvSpPr>
          <p:cNvPr id="287" name="Google Shape;287;p32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</a:t>
            </a:r>
            <a:r>
              <a:rPr lang="en-US"/>
              <a:t>trade study and selection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sensors </a:t>
            </a:r>
            <a:r>
              <a:rPr lang="en-US"/>
              <a:t>used to measure payload acceleration 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details such as interfaces, resolution, cost, size, weight and any other factors for the trade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at least two different sensors (same for all other slides)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Indicate which sensor is selected and reasons for selection</a:t>
            </a:r>
            <a:endParaRPr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8" name="Google Shape;288;p32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289" name="Google Shape;289;p32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0" name="Google Shape;290;p32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5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CanSat </a:t>
            </a:r>
            <a:r>
              <a:rPr lang="en-US"/>
              <a:t>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PDR:  Team ### (Team Number and Name)</a:t>
            </a:r>
            <a:endParaRPr/>
          </a:p>
        </p:txBody>
      </p:sp>
      <p:sp>
        <p:nvSpPr>
          <p:cNvPr id="111" name="Google Shape;111;p15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15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Presentation Outline</a:t>
            </a:r>
            <a:endParaRPr/>
          </a:p>
        </p:txBody>
      </p:sp>
      <p:sp>
        <p:nvSpPr>
          <p:cNvPr id="113" name="Google Shape;113;p15"/>
          <p:cNvSpPr txBox="1"/>
          <p:nvPr>
            <p:ph idx="1" type="body"/>
          </p:nvPr>
        </p:nvSpPr>
        <p:spPr>
          <a:xfrm>
            <a:off x="228600" y="1066800"/>
            <a:ext cx="8686800" cy="3505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 a simple outline of the presentation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I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ndicate the team member(s) who will be presenting each section</a:t>
            </a:r>
            <a:endParaRPr/>
          </a:p>
          <a:p>
            <a:pPr indent="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14" name="Google Shape;114;p15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115" name="Google Shape;115;p15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6" name="Google Shape;116;p15"/>
          <p:cNvCxnSpPr/>
          <p:nvPr/>
        </p:nvCxnSpPr>
        <p:spPr>
          <a:xfrm flipH="1" rot="10800000">
            <a:off x="8686800" y="517499"/>
            <a:ext cx="152400" cy="3902100"/>
          </a:xfrm>
          <a:prstGeom prst="straightConnector1">
            <a:avLst/>
          </a:prstGeom>
          <a:noFill/>
          <a:ln cap="flat" cmpd="sng" w="25400">
            <a:solidFill>
              <a:srgbClr val="FF0000"/>
            </a:solidFill>
            <a:prstDash val="solid"/>
            <a:round/>
            <a:headEnd len="sm" w="sm" type="none"/>
            <a:tailEnd len="med" w="med" type="stealth"/>
          </a:ln>
          <a:effectLst>
            <a:outerShdw blurRad="39999" rotWithShape="0" dir="5400000" dist="20000">
              <a:srgbClr val="000000">
                <a:alpha val="37254"/>
              </a:srgbClr>
            </a:outerShdw>
          </a:effectLst>
        </p:spPr>
      </p:cxnSp>
      <p:sp>
        <p:nvSpPr>
          <p:cNvPr id="117" name="Google Shape;117;p15"/>
          <p:cNvSpPr/>
          <p:nvPr/>
        </p:nvSpPr>
        <p:spPr>
          <a:xfrm>
            <a:off x="228600" y="4331250"/>
            <a:ext cx="8686800" cy="1993200"/>
          </a:xfrm>
          <a:prstGeom prst="roundRect">
            <a:avLst>
              <a:gd fmla="val 16667" name="adj"/>
            </a:avLst>
          </a:prstGeom>
          <a:solidFill>
            <a:srgbClr val="FFC000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1C1D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rgbClr val="0C1C1D"/>
                </a:solidFill>
                <a:latin typeface="Arial"/>
                <a:ea typeface="Arial"/>
                <a:cs typeface="Arial"/>
                <a:sym typeface="Arial"/>
              </a:rPr>
              <a:t>IMPORTANT PRESENTATION GUIDELINE: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1C1D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rgbClr val="0C1C1D"/>
                </a:solidFill>
                <a:latin typeface="Arial"/>
                <a:ea typeface="Arial"/>
                <a:cs typeface="Arial"/>
                <a:sym typeface="Arial"/>
              </a:rPr>
              <a:t>Teams should only present </a:t>
            </a:r>
            <a:r>
              <a:rPr b="1" lang="en-US" sz="1800">
                <a:solidFill>
                  <a:srgbClr val="0C1C1D"/>
                </a:solidFill>
              </a:rPr>
              <a:t>slides</a:t>
            </a:r>
            <a:r>
              <a:rPr b="1" i="0" lang="en-US" sz="1800" u="none" cap="none" strike="noStrike">
                <a:solidFill>
                  <a:srgbClr val="0C1C1D"/>
                </a:solidFill>
                <a:latin typeface="Arial"/>
                <a:ea typeface="Arial"/>
                <a:cs typeface="Arial"/>
                <a:sym typeface="Arial"/>
              </a:rPr>
              <a:t> with this star icon.</a:t>
            </a:r>
            <a:endParaRPr b="1" i="0" sz="1800" u="none" cap="none" strike="noStrike">
              <a:solidFill>
                <a:srgbClr val="0C1C1D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1C1D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rgbClr val="0C1C1D"/>
                </a:solidFill>
                <a:latin typeface="Arial"/>
                <a:ea typeface="Arial"/>
                <a:cs typeface="Arial"/>
                <a:sym typeface="Arial"/>
              </a:rPr>
              <a:t>  Other </a:t>
            </a:r>
            <a:r>
              <a:rPr b="1" lang="en-US" sz="1800">
                <a:solidFill>
                  <a:srgbClr val="0C1C1D"/>
                </a:solidFill>
              </a:rPr>
              <a:t>slides</a:t>
            </a:r>
            <a:r>
              <a:rPr b="1" i="0" lang="en-US" sz="1800" u="none" cap="none" strike="noStrike">
                <a:solidFill>
                  <a:srgbClr val="0C1C1D"/>
                </a:solidFill>
                <a:latin typeface="Arial"/>
                <a:ea typeface="Arial"/>
                <a:cs typeface="Arial"/>
                <a:sym typeface="Arial"/>
              </a:rPr>
              <a:t> should be skipped to save time; they will be reviewed by the judges off line. </a:t>
            </a:r>
            <a:r>
              <a:rPr b="1" lang="en-US" sz="1800">
                <a:solidFill>
                  <a:srgbClr val="0C1C1D"/>
                </a:solidFill>
              </a:rPr>
              <a:t>However, be sure to have all slides in the version presented.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1C1D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rgbClr val="0C1C1D"/>
                </a:solidFill>
                <a:latin typeface="Arial"/>
                <a:ea typeface="Arial"/>
                <a:cs typeface="Arial"/>
                <a:sym typeface="Arial"/>
              </a:rPr>
              <a:t>Presentations are to be 30 minutes in length.</a:t>
            </a:r>
            <a:endParaRPr/>
          </a:p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C1C1D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rgbClr val="0C1C1D"/>
                </a:solidFill>
                <a:latin typeface="Arial"/>
                <a:ea typeface="Arial"/>
                <a:cs typeface="Arial"/>
                <a:sym typeface="Arial"/>
              </a:rPr>
              <a:t>Going over 30 minutes </a:t>
            </a:r>
            <a:r>
              <a:rPr b="1" lang="en-US" sz="1800">
                <a:solidFill>
                  <a:srgbClr val="0C1C1D"/>
                </a:solidFill>
              </a:rPr>
              <a:t>will</a:t>
            </a:r>
            <a:r>
              <a:rPr b="1" i="0" lang="en-US" sz="1800" u="none" cap="none" strike="noStrike">
                <a:solidFill>
                  <a:srgbClr val="0C1C1D"/>
                </a:solidFill>
                <a:latin typeface="Arial"/>
                <a:ea typeface="Arial"/>
                <a:cs typeface="Arial"/>
                <a:sym typeface="Arial"/>
              </a:rPr>
              <a:t> result in points lost</a:t>
            </a:r>
            <a:r>
              <a:rPr b="1" lang="en-US" sz="1800">
                <a:solidFill>
                  <a:srgbClr val="0C1C1D"/>
                </a:solidFill>
              </a:rPr>
              <a:t>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4" name="Shape 2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5" name="Google Shape;295;p33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296" name="Google Shape;296;p33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7" name="Google Shape;297;p33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 Rotation Rate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b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Sensor Trade &amp; Selection</a:t>
            </a:r>
            <a:endParaRPr/>
          </a:p>
        </p:txBody>
      </p:sp>
      <p:sp>
        <p:nvSpPr>
          <p:cNvPr id="298" name="Google Shape;298;p3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</a:t>
            </a:r>
            <a:r>
              <a:rPr lang="en-US"/>
              <a:t>trade study and selection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sensors </a:t>
            </a:r>
            <a:r>
              <a:rPr lang="en-US"/>
              <a:t>used to measure payload rotation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details such as interfaces, resolution, cost, size, weight and any other factors for the trade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at least two different sensors (same for all other slides)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Indicate which sensor is selected and reasons for selection</a:t>
            </a:r>
            <a:endParaRPr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9" name="Google Shape;299;p33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300" name="Google Shape;300;p33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1" name="Google Shape;301;p33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34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307" name="Google Shape;307;p34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8" name="Google Shape;308;p34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 Release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Camera Trade &amp; Selection</a:t>
            </a:r>
            <a:endParaRPr/>
          </a:p>
        </p:txBody>
      </p:sp>
      <p:sp>
        <p:nvSpPr>
          <p:cNvPr id="309" name="Google Shape;309;p34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of camera trade study and selection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details such as interfaces, resolution, cost, size, weight and any other factors for the trade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at least two different sensors (same for all other slides)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Indicate which sensor is selected and reasons for selection</a:t>
            </a:r>
            <a:endParaRPr/>
          </a:p>
          <a:p>
            <a:pPr indent="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0" name="Google Shape;310;p34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311" name="Google Shape;311;p34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12" name="Google Shape;312;p34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35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Instrument Release Sensor Trade and Selection</a:t>
            </a:r>
            <a:endParaRPr/>
          </a:p>
        </p:txBody>
      </p:sp>
      <p:sp>
        <p:nvSpPr>
          <p:cNvPr id="319" name="Google Shape;319;p35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Summary of sensor trade study and selection</a:t>
            </a:r>
            <a:endParaRPr/>
          </a:p>
          <a:p>
            <a:pPr indent="-133350" lvl="1" marL="74295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Type of sensor to determine time of instrument release</a:t>
            </a:r>
            <a:endParaRPr/>
          </a:p>
          <a:p>
            <a:pPr indent="-133350" lvl="1" marL="74295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Show at least two different sensors (same for all other slides)</a:t>
            </a:r>
            <a:endParaRPr/>
          </a:p>
          <a:p>
            <a:pPr indent="-133350" lvl="1" marL="74295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Indicate which sensor is selected and reasons for selection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p35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21" name="Google Shape;321;p35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322" name="Google Shape;322;p35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36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Ground Camera Trade and Selection</a:t>
            </a:r>
            <a:endParaRPr/>
          </a:p>
        </p:txBody>
      </p:sp>
      <p:sp>
        <p:nvSpPr>
          <p:cNvPr id="329" name="Google Shape;329;p36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Summary of camera trade study and selection</a:t>
            </a:r>
            <a:endParaRPr/>
          </a:p>
          <a:p>
            <a:pPr indent="-133350" lvl="1" marL="74295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Include details such as interfaces, resolution, cost, size, weight and any other factors for the trade</a:t>
            </a:r>
            <a:endParaRPr/>
          </a:p>
          <a:p>
            <a:pPr indent="-133350" lvl="1" marL="74295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Show at least two different sensors (same for all other slides)</a:t>
            </a:r>
            <a:endParaRPr/>
          </a:p>
          <a:p>
            <a:pPr indent="-133350" lvl="1" marL="742950" rtl="0" algn="l"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Indicate which sensor is selected and reasons for selection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0" name="Google Shape;330;p36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31" name="Google Shape;331;p36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332" name="Google Shape;332;p36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37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338" name="Google Shape;338;p37"/>
          <p:cNvSpPr txBox="1"/>
          <p:nvPr>
            <p:ph idx="12" type="sldNum"/>
          </p:nvPr>
        </p:nvSpPr>
        <p:spPr>
          <a:xfrm>
            <a:off x="8001000" y="6477000"/>
            <a:ext cx="685799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9" name="Google Shape;339;p37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Descent Control Design</a:t>
            </a:r>
            <a:endParaRPr/>
          </a:p>
        </p:txBody>
      </p:sp>
      <p:sp>
        <p:nvSpPr>
          <p:cNvPr id="340" name="Google Shape;340;p37"/>
          <p:cNvSpPr txBox="1"/>
          <p:nvPr>
            <p:ph idx="1" type="subTitle"/>
          </p:nvPr>
        </p:nvSpPr>
        <p:spPr>
          <a:xfrm>
            <a:off x="1371600" y="4343400"/>
            <a:ext cx="6400799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38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346" name="Google Shape;346;p38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7" name="Google Shape;347;p38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Descent Control Overview</a:t>
            </a:r>
            <a:endParaRPr/>
          </a:p>
        </p:txBody>
      </p:sp>
      <p:sp>
        <p:nvSpPr>
          <p:cNvPr id="348" name="Google Shape;348;p38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One slide providing an overview of the </a:t>
            </a:r>
            <a:r>
              <a:rPr lang="en-US"/>
              <a:t>Cansat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descent control system(s)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overview of the selected configuration and components necessary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diagrams outlining descent control strategy for various flight altitude ranges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9" name="Google Shape;349;p38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350" name="Google Shape;350;p38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39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356" name="Google Shape;356;p39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7" name="Google Shape;357;p39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Container Parachute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Descent Control Strategy Selection and Trade</a:t>
            </a:r>
            <a:endParaRPr/>
          </a:p>
        </p:txBody>
      </p:sp>
      <p:sp>
        <p:nvSpPr>
          <p:cNvPr id="358" name="Google Shape;358;p39"/>
          <p:cNvSpPr txBox="1"/>
          <p:nvPr>
            <p:ph idx="1" type="body"/>
          </p:nvPr>
        </p:nvSpPr>
        <p:spPr>
          <a:xfrm>
            <a:off x="228600" y="1066800"/>
            <a:ext cx="8686800" cy="430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of </a:t>
            </a:r>
            <a:r>
              <a:rPr lang="en-US"/>
              <a:t>Cansat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DC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 strategy trade studies and selection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details on </a:t>
            </a:r>
            <a:r>
              <a:rPr lang="en-US"/>
              <a:t>container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parachute</a:t>
            </a:r>
            <a:r>
              <a:rPr lang="en-US"/>
              <a:t> design and operation focused on how it controls the descent rate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/>
              <a:t>Shape selection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/>
              <a:t>Size selection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/>
              <a:t>angles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/>
              <a:t>etc</a:t>
            </a:r>
            <a:endParaRPr/>
          </a:p>
          <a:p>
            <a:pPr indent="-2603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at least two designs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selection and provide reasons for selection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Mechanism discussion does not belong here</a:t>
            </a:r>
            <a:endParaRPr/>
          </a:p>
          <a:p>
            <a:pPr indent="40005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9" name="Google Shape;359;p39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360" name="Google Shape;360;p39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1" name="Google Shape;361;p39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40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367" name="Google Shape;367;p40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8" name="Google Shape;368;p40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Steering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Control Strategy Selection and Trade</a:t>
            </a:r>
            <a:endParaRPr/>
          </a:p>
        </p:txBody>
      </p:sp>
      <p:sp>
        <p:nvSpPr>
          <p:cNvPr id="369" name="Google Shape;369;p40"/>
          <p:cNvSpPr txBox="1"/>
          <p:nvPr>
            <p:ph idx="1" type="body"/>
          </p:nvPr>
        </p:nvSpPr>
        <p:spPr>
          <a:xfrm>
            <a:off x="228600" y="1066800"/>
            <a:ext cx="8686800" cy="430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Summary of Cansat DCS strategy trade studies and selection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Include details on payload para-glider design and operation focused on how it controls the steering</a:t>
            </a:r>
            <a:endParaRPr/>
          </a:p>
          <a:p>
            <a:pPr indent="-2286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/>
              <a:t>Shape selection</a:t>
            </a:r>
            <a:endParaRPr/>
          </a:p>
          <a:p>
            <a:pPr indent="-2286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/>
              <a:t>Size selection</a:t>
            </a:r>
            <a:endParaRPr/>
          </a:p>
          <a:p>
            <a:pPr indent="-2286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/>
              <a:t>angles</a:t>
            </a:r>
            <a:endParaRPr/>
          </a:p>
          <a:p>
            <a:pPr indent="-228600" lvl="2" marL="11430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/>
              <a:t>mechanisms</a:t>
            </a:r>
            <a:endParaRPr/>
          </a:p>
          <a:p>
            <a:pPr indent="-2603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lang="en-US"/>
              <a:t>Show at least two designs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Show selection and provide reasons for selection</a:t>
            </a:r>
            <a:endParaRPr/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Mechanism discussion does not belong here</a:t>
            </a:r>
            <a:endParaRPr/>
          </a:p>
          <a:p>
            <a:pPr indent="400050" lvl="0" marL="342900" rtl="0" algn="l"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t/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0" name="Google Shape;370;p40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371" name="Google Shape;371;p40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2" name="Google Shape;372;p40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41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378" name="Google Shape;378;p41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9" name="Google Shape;379;p41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Para-Glider Descent Speed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Control Strategy Selection and Trade</a:t>
            </a:r>
            <a:endParaRPr/>
          </a:p>
        </p:txBody>
      </p:sp>
      <p:sp>
        <p:nvSpPr>
          <p:cNvPr id="380" name="Google Shape;380;p41"/>
          <p:cNvSpPr txBox="1"/>
          <p:nvPr>
            <p:ph idx="1" type="body"/>
          </p:nvPr>
        </p:nvSpPr>
        <p:spPr>
          <a:xfrm>
            <a:off x="228600" y="1066800"/>
            <a:ext cx="8686800" cy="4305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Summary of </a:t>
            </a:r>
            <a:r>
              <a:rPr lang="en-US"/>
              <a:t>descent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speed control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strategy trade studies and selection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Show details on active speed control or passive control</a:t>
            </a:r>
            <a:endParaRPr/>
          </a:p>
          <a:p>
            <a:pPr indent="-2540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Discuss how to stabilize during descent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/>
              <a:t>Discuss how to control descent rate</a:t>
            </a:r>
            <a:endParaRPr/>
          </a:p>
          <a:p>
            <a:pPr indent="-2540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Describe any mechanisms used</a:t>
            </a:r>
            <a:endParaRPr/>
          </a:p>
          <a:p>
            <a:pPr indent="-2540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at least two designs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selection and provides reasons for selection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1" name="Google Shape;381;p41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382" name="Google Shape;382;p41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3" name="Google Shape;383;p41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42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389" name="Google Shape;389;p42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0" name="Google Shape;390;p42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Descent Rate Estimates</a:t>
            </a:r>
            <a:endParaRPr/>
          </a:p>
        </p:txBody>
      </p:sp>
      <p:sp>
        <p:nvSpPr>
          <p:cNvPr id="391" name="Google Shape;391;p42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 </a:t>
            </a:r>
            <a:r>
              <a:rPr lang="en-US"/>
              <a:t>descent rate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estimates for the following CanSat configurations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Cansat container parachute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Payload Para-glider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discussion of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Calculations used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Assumptions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discussion can carry over to multiple slides if necessary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Last slide summarizes results. Make sure final results are clearly identified.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Arial"/>
              <a:buChar char="•"/>
            </a:pPr>
            <a:r>
              <a:rPr lang="en-US">
                <a:solidFill>
                  <a:srgbClr val="FF0000"/>
                </a:solidFill>
              </a:rPr>
              <a:t>Only present the summary result in the review</a:t>
            </a:r>
            <a:endParaRPr>
              <a:solidFill>
                <a:srgbClr val="FF0000"/>
              </a:solidFill>
            </a:endParaRPr>
          </a:p>
        </p:txBody>
      </p:sp>
      <p:sp>
        <p:nvSpPr>
          <p:cNvPr id="392" name="Google Shape;392;p42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393" name="Google Shape;393;p42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6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CanSat </a:t>
            </a:r>
            <a:r>
              <a:rPr lang="en-US"/>
              <a:t>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PDR:  Team ### (Team Number and Name)</a:t>
            </a:r>
            <a:endParaRPr/>
          </a:p>
        </p:txBody>
      </p:sp>
      <p:sp>
        <p:nvSpPr>
          <p:cNvPr id="123" name="Google Shape;123;p16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p16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Team Organization</a:t>
            </a:r>
            <a:endParaRPr/>
          </a:p>
        </p:txBody>
      </p:sp>
      <p:sp>
        <p:nvSpPr>
          <p:cNvPr id="125" name="Google Shape;125;p16"/>
          <p:cNvSpPr txBox="1"/>
          <p:nvPr>
            <p:ph idx="1" type="body"/>
          </p:nvPr>
        </p:nvSpPr>
        <p:spPr>
          <a:xfrm>
            <a:off x="228600" y="1066800"/>
            <a:ext cx="8686800" cy="14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Single slide listing the team members and their roles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possible, please include year (freshman, sophomore, etc.) for reference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only needs to be provided once for team members showing up multiple times on the org chart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Good format is the use of an organization chart, such as below:</a:t>
            </a:r>
            <a:endParaRPr/>
          </a:p>
        </p:txBody>
      </p:sp>
      <p:sp>
        <p:nvSpPr>
          <p:cNvPr id="126" name="Google Shape;126;p16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pic>
        <p:nvPicPr>
          <p:cNvPr id="127" name="Google Shape;127;p16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095500" y="2882900"/>
            <a:ext cx="4953000" cy="3073399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16"/>
          <p:cNvSpPr/>
          <p:nvPr/>
        </p:nvSpPr>
        <p:spPr>
          <a:xfrm>
            <a:off x="1828800" y="3429000"/>
            <a:ext cx="1419224" cy="571499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Sample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7" name="Shape 3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8" name="Google Shape;398;p43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399" name="Google Shape;399;p43"/>
          <p:cNvSpPr txBox="1"/>
          <p:nvPr>
            <p:ph idx="12" type="sldNum"/>
          </p:nvPr>
        </p:nvSpPr>
        <p:spPr>
          <a:xfrm>
            <a:off x="8001000" y="6477000"/>
            <a:ext cx="685799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0" name="Google Shape;400;p43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Mechanical Subsystem Design</a:t>
            </a:r>
            <a:endParaRPr/>
          </a:p>
        </p:txBody>
      </p:sp>
      <p:sp>
        <p:nvSpPr>
          <p:cNvPr id="401" name="Google Shape;401;p43"/>
          <p:cNvSpPr txBox="1"/>
          <p:nvPr>
            <p:ph idx="1" type="subTitle"/>
          </p:nvPr>
        </p:nvSpPr>
        <p:spPr>
          <a:xfrm>
            <a:off x="1371600" y="4343400"/>
            <a:ext cx="6400799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5" name="Shape 4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" name="Google Shape;406;p44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407" name="Google Shape;407;p44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08" name="Google Shape;408;p44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Mechanical Subsystem Overview</a:t>
            </a:r>
            <a:endParaRPr/>
          </a:p>
        </p:txBody>
      </p:sp>
      <p:sp>
        <p:nvSpPr>
          <p:cNvPr id="409" name="Google Shape;409;p44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One slide providing overview of the mechanical subsystem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overview of major structural elements, material selection, and interface definitions</a:t>
            </a:r>
            <a:endParaRPr/>
          </a:p>
          <a:p>
            <a:pPr indent="40005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0" name="Google Shape;410;p44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411" name="Google Shape;411;p44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5" name="Shape 4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6" name="Google Shape;416;p45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417" name="Google Shape;417;p45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8" name="Google Shape;418;p45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Cansat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Mechanical Layout of Components Trade &amp; Selection</a:t>
            </a:r>
            <a:endParaRPr/>
          </a:p>
        </p:txBody>
      </p:sp>
      <p:sp>
        <p:nvSpPr>
          <p:cNvPr id="419" name="Google Shape;419;p45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Key trade issues related to mechanical layout and component selection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structure of </a:t>
            </a:r>
            <a:r>
              <a:rPr lang="en-US"/>
              <a:t>Payload and Container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Identify location of electrical components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Identify major mechanical parts</a:t>
            </a:r>
            <a:endParaRPr/>
          </a:p>
          <a:p>
            <a:pPr indent="-1016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mechanisms such as springs, hinges, etc.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at least two mechanica</a:t>
            </a:r>
            <a:r>
              <a:rPr lang="en-US"/>
              <a:t>l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layouts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Indicate selection and reasons for selection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structural material selection(s)</a:t>
            </a:r>
            <a:endParaRPr/>
          </a:p>
        </p:txBody>
      </p:sp>
      <p:sp>
        <p:nvSpPr>
          <p:cNvPr id="420" name="Google Shape;420;p45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21" name="Google Shape;421;p45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422" name="Google Shape;422;p45"/>
          <p:cNvSpPr/>
          <p:nvPr/>
        </p:nvSpPr>
        <p:spPr>
          <a:xfrm>
            <a:off x="194700" y="55112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7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p46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Nose Cone Design Trade &amp; Selection</a:t>
            </a:r>
            <a:endParaRPr/>
          </a:p>
        </p:txBody>
      </p:sp>
      <p:sp>
        <p:nvSpPr>
          <p:cNvPr id="429" name="Google Shape;429;p46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30" name="Google Shape;430;p46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Key trade issues related to </a:t>
            </a:r>
            <a:r>
              <a:rPr lang="en-US"/>
              <a:t>Nose Cone Design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</a:t>
            </a:r>
            <a:r>
              <a:rPr lang="en-US"/>
              <a:t>shape of nose cone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Show how nose cone fits into container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Identify </a:t>
            </a:r>
            <a:r>
              <a:rPr lang="en-US"/>
              <a:t>nose cone shoulder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2000"/>
              <a:t>Identify drag coefficient</a:t>
            </a:r>
            <a:endParaRPr b="0" sz="2000"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at least two </a:t>
            </a:r>
            <a:r>
              <a:rPr lang="en-US"/>
              <a:t>designs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Indicate selection and reasons for selection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material selection(s)</a:t>
            </a:r>
            <a:endParaRPr/>
          </a:p>
        </p:txBody>
      </p:sp>
      <p:sp>
        <p:nvSpPr>
          <p:cNvPr id="431" name="Google Shape;431;p46"/>
          <p:cNvSpPr/>
          <p:nvPr/>
        </p:nvSpPr>
        <p:spPr>
          <a:xfrm>
            <a:off x="194700" y="55112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6" name="Google Shape;436;p47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437" name="Google Shape;437;p47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8" name="Google Shape;438;p47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Container Design and</a:t>
            </a:r>
            <a:b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Configuration Trade &amp; Selection</a:t>
            </a:r>
            <a:endParaRPr/>
          </a:p>
        </p:txBody>
      </p:sp>
      <p:sp>
        <p:nvSpPr>
          <p:cNvPr id="439" name="Google Shape;439;p47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Key trade issues related to </a:t>
            </a:r>
            <a:r>
              <a:rPr lang="en-US"/>
              <a:t>container design and any changes from provided reference design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Explain mechanisms or structures used to keep payload in stowed configuration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40005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0" name="Google Shape;440;p47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1" name="Google Shape;441;p47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442" name="Google Shape;442;p47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6" name="Shape 4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" name="Google Shape;447;p48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448" name="Google Shape;448;p48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49" name="Google Shape;449;p48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Container Parachute Attachment</a:t>
            </a:r>
            <a:endParaRPr/>
          </a:p>
        </p:txBody>
      </p:sp>
      <p:sp>
        <p:nvSpPr>
          <p:cNvPr id="450" name="Google Shape;450;p48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how parachute is attached to container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Materials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Mechanical components</a:t>
            </a:r>
            <a:endParaRPr/>
          </a:p>
        </p:txBody>
      </p:sp>
      <p:sp>
        <p:nvSpPr>
          <p:cNvPr id="451" name="Google Shape;451;p48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2" name="Google Shape;452;p48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453" name="Google Shape;453;p48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49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459" name="Google Shape;459;p49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0" name="Google Shape;460;p49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Release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Trade &amp; Selection</a:t>
            </a:r>
            <a:endParaRPr/>
          </a:p>
        </p:txBody>
      </p:sp>
      <p:sp>
        <p:nvSpPr>
          <p:cNvPr id="461" name="Google Shape;461;p49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Key trade issues related to how the </a:t>
            </a:r>
            <a:r>
              <a:rPr lang="en-US"/>
              <a:t>payload is released from the payload.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Explain mechanisms used to </a:t>
            </a:r>
            <a:r>
              <a:rPr lang="en-US"/>
              <a:t>release payload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ie hinges, springs, etc.</a:t>
            </a:r>
            <a:endParaRPr/>
          </a:p>
        </p:txBody>
      </p:sp>
      <p:sp>
        <p:nvSpPr>
          <p:cNvPr id="462" name="Google Shape;462;p49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63" name="Google Shape;463;p49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464" name="Google Shape;464;p49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8" name="Shape 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9" name="Google Shape;469;p50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470" name="Google Shape;470;p50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1" name="Google Shape;471;p50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Para-Glider Stow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Configuration Trade &amp; Selection</a:t>
            </a:r>
            <a:endParaRPr/>
          </a:p>
        </p:txBody>
      </p:sp>
      <p:sp>
        <p:nvSpPr>
          <p:cNvPr id="472" name="Google Shape;472;p50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Key trade issues related to how the </a:t>
            </a:r>
            <a:r>
              <a:rPr lang="en-US"/>
              <a:t>para-glider is stowed during flight and before release.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Explain </a:t>
            </a:r>
            <a:r>
              <a:rPr lang="en-US"/>
              <a:t>mechanisms and structures used in this </a:t>
            </a:r>
            <a:r>
              <a:rPr lang="en-US"/>
              <a:t>configuration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, ie hinges, springs, etc.</a:t>
            </a:r>
            <a:endParaRPr/>
          </a:p>
        </p:txBody>
      </p:sp>
      <p:sp>
        <p:nvSpPr>
          <p:cNvPr id="473" name="Google Shape;473;p50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74" name="Google Shape;474;p50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475" name="Google Shape;475;p50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9" name="Shape 4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0" name="Google Shape;480;p51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481" name="Google Shape;481;p51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2" name="Google Shape;482;p51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Para-Glider Deployment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endParaRPr b="1" i="0" sz="2400" u="none" cap="none" strike="noStrike">
              <a:solidFill>
                <a:schemeClr val="accent2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Configuration Trade &amp; Selection</a:t>
            </a:r>
            <a:endParaRPr/>
          </a:p>
        </p:txBody>
      </p:sp>
      <p:sp>
        <p:nvSpPr>
          <p:cNvPr id="483" name="Google Shape;483;p51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and explain how para-glider mechanism is deployed after being released from container.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two designs</a:t>
            </a:r>
            <a:endParaRPr/>
          </a:p>
        </p:txBody>
      </p:sp>
      <p:sp>
        <p:nvSpPr>
          <p:cNvPr id="484" name="Google Shape;484;p51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85" name="Google Shape;485;p51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486" name="Google Shape;486;p51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0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p52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</a:t>
            </a:r>
            <a:r>
              <a:rPr lang="en-US"/>
              <a:t>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492" name="Google Shape;492;p52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3" name="Google Shape;493;p52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Descent Control Pointing Camera Mount Trade &amp; Selection</a:t>
            </a:r>
            <a:endParaRPr/>
          </a:p>
        </p:txBody>
      </p:sp>
      <p:sp>
        <p:nvSpPr>
          <p:cNvPr id="494" name="Google Shape;494;p52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</a:t>
            </a:r>
            <a:r>
              <a:rPr lang="en-US"/>
              <a:t> designs of how camera is mounted to point upwards to capture deployment and operation of the para-glider.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at least two designs.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</a:t>
            </a:r>
            <a:r>
              <a:rPr lang="en-US"/>
              <a:t> Selection and reason for selection.</a:t>
            </a:r>
            <a:endParaRPr/>
          </a:p>
        </p:txBody>
      </p:sp>
      <p:sp>
        <p:nvSpPr>
          <p:cNvPr id="495" name="Google Shape;495;p52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96" name="Google Shape;496;p52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497" name="Google Shape;497;p52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17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PDR:  Team ### (Team Number and Name)</a:t>
            </a:r>
            <a:endParaRPr/>
          </a:p>
        </p:txBody>
      </p:sp>
      <p:sp>
        <p:nvSpPr>
          <p:cNvPr id="134" name="Google Shape;134;p17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5" name="Google Shape;135;p17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Acronyms</a:t>
            </a:r>
            <a:endParaRPr/>
          </a:p>
        </p:txBody>
      </p:sp>
      <p:sp>
        <p:nvSpPr>
          <p:cNvPr id="136" name="Google Shape;136;p17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 a list of acronyms used throughout the presentation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During presentations, do not read through these acronyms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These are for reference only</a:t>
            </a:r>
            <a:endParaRPr/>
          </a:p>
        </p:txBody>
      </p:sp>
      <p:sp>
        <p:nvSpPr>
          <p:cNvPr id="137" name="Google Shape;137;p17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53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503" name="Google Shape;503;p53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4" name="Google Shape;504;p53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Ground Pointing Camera Mount Trade &amp; Selection</a:t>
            </a:r>
            <a:endParaRPr/>
          </a:p>
        </p:txBody>
      </p:sp>
      <p:sp>
        <p:nvSpPr>
          <p:cNvPr id="505" name="Google Shape;505;p5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designs of how camera is mounted to point downward.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at least two designs.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Selection and reason for selection.</a:t>
            </a:r>
            <a:endParaRPr/>
          </a:p>
        </p:txBody>
      </p:sp>
      <p:sp>
        <p:nvSpPr>
          <p:cNvPr id="506" name="Google Shape;506;p53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7" name="Google Shape;507;p53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508" name="Google Shape;508;p53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3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p54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Egg Instrument Design Trade &amp; Selection</a:t>
            </a:r>
            <a:endParaRPr/>
          </a:p>
        </p:txBody>
      </p:sp>
      <p:sp>
        <p:nvSpPr>
          <p:cNvPr id="515" name="Google Shape;515;p54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16" name="Google Shape;516;p54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Key trade issues related to </a:t>
            </a:r>
            <a:r>
              <a:rPr lang="en-US"/>
              <a:t>contain and protect egg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</a:t>
            </a:r>
            <a:r>
              <a:rPr lang="en-US"/>
              <a:t>structure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Show protection method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Identify </a:t>
            </a:r>
            <a:r>
              <a:rPr lang="en-US"/>
              <a:t>materials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at least two </a:t>
            </a:r>
            <a:r>
              <a:rPr lang="en-US"/>
              <a:t>designs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Indicate selection and reasons for selection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material selection(s)</a:t>
            </a:r>
            <a:endParaRPr/>
          </a:p>
        </p:txBody>
      </p:sp>
      <p:sp>
        <p:nvSpPr>
          <p:cNvPr id="517" name="Google Shape;517;p54"/>
          <p:cNvSpPr/>
          <p:nvPr/>
        </p:nvSpPr>
        <p:spPr>
          <a:xfrm>
            <a:off x="194700" y="55112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2" name="Shape 5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3" name="Google Shape;523;p55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Egg Instrument Release Trade &amp; Selection</a:t>
            </a:r>
            <a:endParaRPr/>
          </a:p>
        </p:txBody>
      </p:sp>
      <p:sp>
        <p:nvSpPr>
          <p:cNvPr id="524" name="Google Shape;524;p55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25" name="Google Shape;525;p55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Key trade issues related to </a:t>
            </a:r>
            <a:r>
              <a:rPr lang="en-US"/>
              <a:t>release egg instrument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</a:t>
            </a:r>
            <a:r>
              <a:rPr lang="en-US"/>
              <a:t>structure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Show mechanisms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Describe release method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at least two </a:t>
            </a:r>
            <a:r>
              <a:rPr lang="en-US"/>
              <a:t>designs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Indicate selection and reasons for selection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material selection(s)</a:t>
            </a:r>
            <a:endParaRPr/>
          </a:p>
        </p:txBody>
      </p:sp>
      <p:sp>
        <p:nvSpPr>
          <p:cNvPr id="526" name="Google Shape;526;p55"/>
          <p:cNvSpPr/>
          <p:nvPr/>
        </p:nvSpPr>
        <p:spPr>
          <a:xfrm>
            <a:off x="194700" y="55112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0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56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Electronics Structural Integrity</a:t>
            </a:r>
            <a:endParaRPr/>
          </a:p>
        </p:txBody>
      </p:sp>
      <p:sp>
        <p:nvSpPr>
          <p:cNvPr id="532" name="Google Shape;532;p56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Electronic component mounting methods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Electronic component enclosures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Securing electrical connections (glue, tape, etc.)</a:t>
            </a:r>
            <a:endParaRPr/>
          </a:p>
          <a:p>
            <a:pPr indent="-2603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Consider required judge verification during pre-flight check in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Descent control attachments</a:t>
            </a:r>
            <a:endParaRPr/>
          </a:p>
        </p:txBody>
      </p:sp>
      <p:sp>
        <p:nvSpPr>
          <p:cNvPr id="533" name="Google Shape;533;p56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534" name="Google Shape;534;p56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35" name="Google Shape;535;p56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9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57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541" name="Google Shape;541;p57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Table(s) providing the following: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Mass of </a:t>
            </a:r>
            <a:r>
              <a:rPr lang="en-US"/>
              <a:t>each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component</a:t>
            </a:r>
            <a:r>
              <a:rPr lang="en-US"/>
              <a:t> of Cansat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Mass of </a:t>
            </a:r>
            <a:r>
              <a:rPr lang="en-US"/>
              <a:t>each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structural element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Sources/uncertainties – whether the masses are estimates, from data sheets, measured values, etc.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Total mass of all comp</a:t>
            </a:r>
            <a:r>
              <a:rPr lang="en-US"/>
              <a:t>onents and structural elements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Margin : The amount of mass (in grams) in which the mass budget meets, exceeds, or falls short of the mass requirement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Method of correction to meet mass requirement (based on the margin listed above)</a:t>
            </a:r>
            <a:endParaRPr/>
          </a:p>
          <a:p>
            <a:pPr indent="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2" name="Google Shape;542;p57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43" name="Google Shape;543;p57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Mass Budget</a:t>
            </a:r>
            <a:endParaRPr/>
          </a:p>
        </p:txBody>
      </p:sp>
      <p:sp>
        <p:nvSpPr>
          <p:cNvPr id="544" name="Google Shape;544;p57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545" name="Google Shape;545;p57"/>
          <p:cNvSpPr/>
          <p:nvPr/>
        </p:nvSpPr>
        <p:spPr>
          <a:xfrm>
            <a:off x="8610600" y="76200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49" name="Shape 5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0" name="Google Shape;550;p58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551" name="Google Shape;551;p58"/>
          <p:cNvSpPr txBox="1"/>
          <p:nvPr>
            <p:ph idx="12" type="sldNum"/>
          </p:nvPr>
        </p:nvSpPr>
        <p:spPr>
          <a:xfrm>
            <a:off x="8001000" y="6477000"/>
            <a:ext cx="685799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2" name="Google Shape;552;p58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Communication and Data Handling (CDH) Subsystem Design</a:t>
            </a:r>
            <a:endParaRPr/>
          </a:p>
        </p:txBody>
      </p:sp>
      <p:sp>
        <p:nvSpPr>
          <p:cNvPr id="553" name="Google Shape;553;p58"/>
          <p:cNvSpPr txBox="1"/>
          <p:nvPr>
            <p:ph idx="1" type="subTitle"/>
          </p:nvPr>
        </p:nvSpPr>
        <p:spPr>
          <a:xfrm>
            <a:off x="1371600" y="4343400"/>
            <a:ext cx="6400799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57" name="Shape 5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8" name="Google Shape;558;p59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559" name="Google Shape;559;p59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0" name="Google Shape;560;p59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 Command Data Handler (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CDH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Overview</a:t>
            </a:r>
            <a:endParaRPr/>
          </a:p>
        </p:txBody>
      </p:sp>
      <p:sp>
        <p:nvSpPr>
          <p:cNvPr id="561" name="Google Shape;561;p59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One slide providing overview of the </a:t>
            </a:r>
            <a:r>
              <a:rPr lang="en-US"/>
              <a:t>Cansat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CDH subsystem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Should include selected components (with brief mention of what each component is for)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Focus on selected component (not all components trades)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62" name="Google Shape;562;p59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563" name="Google Shape;563;p59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67" name="Shape 5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8" name="Google Shape;568;p60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569" name="Google Shape;569;p60"/>
          <p:cNvSpPr txBox="1"/>
          <p:nvPr>
            <p:ph idx="12" type="sldNum"/>
          </p:nvPr>
        </p:nvSpPr>
        <p:spPr>
          <a:xfrm>
            <a:off x="7991600" y="647697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0" name="Google Shape;570;p60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Processor &amp; Memory </a:t>
            </a:r>
            <a:b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Trade &amp; Selection</a:t>
            </a:r>
            <a:endParaRPr/>
          </a:p>
        </p:txBody>
      </p:sp>
      <p:sp>
        <p:nvSpPr>
          <p:cNvPr id="571" name="Google Shape;571;p60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Include boot time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processor speed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data interfaces (types and numbers)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memory storage requirements, if applicable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at least two choices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Indicate selected choice and reasons for selection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2" name="Google Shape;572;p60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573" name="Google Shape;573;p60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74" name="Google Shape;574;p60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78" name="Shape 5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9" name="Google Shape;579;p61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Real-Time Clock</a:t>
            </a:r>
            <a:endParaRPr/>
          </a:p>
        </p:txBody>
      </p:sp>
      <p:sp>
        <p:nvSpPr>
          <p:cNvPr id="580" name="Google Shape;580;p61"/>
          <p:cNvSpPr txBox="1"/>
          <p:nvPr>
            <p:ph idx="1" type="body"/>
          </p:nvPr>
        </p:nvSpPr>
        <p:spPr>
          <a:xfrm>
            <a:off x="228600" y="1066800"/>
            <a:ext cx="8686800" cy="403859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Describe design for </a:t>
            </a:r>
            <a:r>
              <a:rPr lang="en-US"/>
              <a:t>Cansat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real-time clock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Hardware </a:t>
            </a:r>
            <a:r>
              <a:rPr lang="en-US"/>
              <a:t>clock with </a:t>
            </a:r>
            <a:r>
              <a:rPr lang="en-US"/>
              <a:t>independent</a:t>
            </a:r>
            <a:r>
              <a:rPr lang="en-US"/>
              <a:t> power source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Reset tolerance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Real time clock should have independent battery backup to maintain time through power transients</a:t>
            </a:r>
            <a:endParaRPr/>
          </a:p>
          <a:p>
            <a:pPr indent="-1905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at least two designs</a:t>
            </a:r>
            <a:endParaRPr/>
          </a:p>
          <a:p>
            <a:pPr indent="-1905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Indicate selected design and reasons for selection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1" name="Google Shape;581;p61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582" name="Google Shape;582;p61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83" name="Google Shape;583;p61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584" name="Google Shape;584;p61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8" name="Shape 5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9" name="Google Shape;589;p62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590" name="Google Shape;590;p62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1" name="Google Shape;591;p62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Antenna Trade &amp; Selection</a:t>
            </a:r>
            <a:endParaRPr/>
          </a:p>
        </p:txBody>
      </p:sp>
      <p:sp>
        <p:nvSpPr>
          <p:cNvPr id="592" name="Google Shape;592;p62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Antenna selection criteria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Antenna range and patterns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at least two choices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Indicate selected choice and reasons for selection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where antenna is to be located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3" name="Google Shape;593;p62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594" name="Google Shape;594;p62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95" name="Google Shape;595;p62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8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PDR:  Team ### (Team Number and Name)</a:t>
            </a:r>
            <a:endParaRPr/>
          </a:p>
        </p:txBody>
      </p:sp>
      <p:sp>
        <p:nvSpPr>
          <p:cNvPr id="143" name="Google Shape;143;p18"/>
          <p:cNvSpPr txBox="1"/>
          <p:nvPr>
            <p:ph idx="12" type="sldNum"/>
          </p:nvPr>
        </p:nvSpPr>
        <p:spPr>
          <a:xfrm>
            <a:off x="8001000" y="6477000"/>
            <a:ext cx="685799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4" name="Google Shape;144;p18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Systems Overview</a:t>
            </a:r>
            <a:endParaRPr/>
          </a:p>
        </p:txBody>
      </p:sp>
      <p:sp>
        <p:nvSpPr>
          <p:cNvPr id="145" name="Google Shape;145;p18"/>
          <p:cNvSpPr txBox="1"/>
          <p:nvPr>
            <p:ph idx="1" type="subTitle"/>
          </p:nvPr>
        </p:nvSpPr>
        <p:spPr>
          <a:xfrm>
            <a:off x="1371600" y="4343400"/>
            <a:ext cx="6400799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  <p:sp>
        <p:nvSpPr>
          <p:cNvPr id="146" name="Google Shape;146;p18"/>
          <p:cNvSpPr txBox="1"/>
          <p:nvPr/>
        </p:nvSpPr>
        <p:spPr>
          <a:xfrm>
            <a:off x="228600" y="1219200"/>
            <a:ext cx="8686800" cy="923329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2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purpose of this section is to introduce the reviewer to the overall requirements and configuration of the CanSat.  This provides a basis for the details presented in the subsystem sections.</a:t>
            </a:r>
            <a:endParaRPr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99" name="Shape 5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0" name="Google Shape;600;p63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601" name="Google Shape;601;p63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02" name="Google Shape;602;p63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Radio Configuration</a:t>
            </a:r>
            <a:endParaRPr/>
          </a:p>
        </p:txBody>
      </p:sp>
      <p:sp>
        <p:nvSpPr>
          <p:cNvPr id="603" name="Google Shape;603;p6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XBEE radio selection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NETID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transmission control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is this managed during each mission phase?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Note: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Communications failures have occurred often over the past several years of the competition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You are encouraged to use your radios in all of your development and testing to better ensure mission success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Ideally you have started working with the radio and communications protocol</a:t>
            </a:r>
            <a:endParaRPr b="0" i="0" sz="18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2900" rtl="0" algn="l"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604" name="Google Shape;604;p63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605" name="Google Shape;605;p63"/>
          <p:cNvSpPr/>
          <p:nvPr/>
        </p:nvSpPr>
        <p:spPr>
          <a:xfrm>
            <a:off x="228600" y="5867400"/>
            <a:ext cx="8723585" cy="457200"/>
          </a:xfrm>
          <a:prstGeom prst="rect">
            <a:avLst/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Start Radio Prototyping and Testing Early!</a:t>
            </a:r>
            <a:endParaRPr/>
          </a:p>
        </p:txBody>
      </p:sp>
      <p:sp>
        <p:nvSpPr>
          <p:cNvPr id="606" name="Google Shape;606;p63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0" name="Shape 6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1" name="Google Shape;611;p64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612" name="Google Shape;612;p64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3" name="Google Shape;613;p64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Telemetry Format</a:t>
            </a:r>
            <a:endParaRPr/>
          </a:p>
        </p:txBody>
      </p:sp>
      <p:sp>
        <p:nvSpPr>
          <p:cNvPr id="614" name="Google Shape;614;p64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data is included?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Check the competition guide for telemetry requirements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How is data formatted?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sng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example frames</a:t>
            </a:r>
            <a:r>
              <a:rPr lang="en-US"/>
              <a:t>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with </a:t>
            </a:r>
            <a:r>
              <a:rPr lang="en-US"/>
              <a:t>sample data and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complete descriptions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Does the presented format match the Competition Guide requirements?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15" name="Google Shape;615;p64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616" name="Google Shape;616;p64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20" name="Shape 6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1" name="Google Shape;621;p65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CanSat 2026</a:t>
            </a:r>
            <a:r>
              <a:rPr lang="en-US"/>
              <a:t> PDR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:  Team ### (Team Number and Name)</a:t>
            </a:r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2" name="Google Shape;622;p65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23" name="Google Shape;623;p65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Payload</a:t>
            </a:r>
            <a:r>
              <a:rPr lang="en-US"/>
              <a:t> Command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Formats</a:t>
            </a:r>
            <a:endParaRPr/>
          </a:p>
        </p:txBody>
      </p:sp>
      <p:sp>
        <p:nvSpPr>
          <p:cNvPr id="624" name="Google Shape;624;p65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1905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List all supported commands with examples</a:t>
            </a:r>
            <a:endParaRPr/>
          </a:p>
          <a:p>
            <a:pPr indent="-1905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What data is included?</a:t>
            </a:r>
            <a:endParaRPr/>
          </a:p>
          <a:p>
            <a:pPr indent="-1333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Check the competition guide for command requirements</a:t>
            </a:r>
            <a:endParaRPr/>
          </a:p>
          <a:p>
            <a:pPr indent="-1905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How is command data formatted?</a:t>
            </a:r>
            <a:endParaRPr/>
          </a:p>
          <a:p>
            <a:pPr indent="-1333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u="sng"/>
              <a:t>Include example commands</a:t>
            </a:r>
            <a:r>
              <a:rPr lang="en-US"/>
              <a:t> with complete descriptions</a:t>
            </a:r>
            <a:endParaRPr/>
          </a:p>
          <a:p>
            <a:pPr indent="-133350" lvl="1" marL="7429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i="1" lang="en-US"/>
              <a:t>Does the presented format match the Competition Guide requirements?</a:t>
            </a:r>
            <a:endParaRPr/>
          </a:p>
          <a:p>
            <a:pPr indent="-190500" lvl="0" marL="3429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25" name="Google Shape;625;p65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626" name="Google Shape;626;p65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0" name="Shape 6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1" name="Google Shape;631;p66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632" name="Google Shape;632;p66"/>
          <p:cNvSpPr txBox="1"/>
          <p:nvPr>
            <p:ph idx="12" type="sldNum"/>
          </p:nvPr>
        </p:nvSpPr>
        <p:spPr>
          <a:xfrm>
            <a:off x="8001000" y="6477000"/>
            <a:ext cx="685799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33" name="Google Shape;633;p66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Electrical Power Subsystem (EPS) Design</a:t>
            </a:r>
            <a:endParaRPr/>
          </a:p>
        </p:txBody>
      </p:sp>
      <p:sp>
        <p:nvSpPr>
          <p:cNvPr id="634" name="Google Shape;634;p66"/>
          <p:cNvSpPr txBox="1"/>
          <p:nvPr>
            <p:ph idx="1" type="subTitle"/>
          </p:nvPr>
        </p:nvSpPr>
        <p:spPr>
          <a:xfrm>
            <a:off x="1371600" y="4343400"/>
            <a:ext cx="6400799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38" name="Shape 6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9" name="Google Shape;639;p67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640" name="Google Shape;640;p67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1" name="Google Shape;641;p67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EPS Overview</a:t>
            </a:r>
            <a:endParaRPr/>
          </a:p>
        </p:txBody>
      </p:sp>
      <p:sp>
        <p:nvSpPr>
          <p:cNvPr id="642" name="Google Shape;642;p67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One slide providing overview of EPS components (with purposes)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a diagram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43" name="Google Shape;643;p67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644" name="Google Shape;644;p67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8" name="Shape 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9" name="Google Shape;649;p68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650" name="Google Shape;650;p68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51" name="Google Shape;651;p68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Electrical Block Diagram</a:t>
            </a:r>
            <a:endParaRPr/>
          </a:p>
        </p:txBody>
      </p:sp>
      <p:sp>
        <p:nvSpPr>
          <p:cNvPr id="652" name="Google Shape;652;p68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High-level schematic (not down to the resistor level) showing power connections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</a:t>
            </a:r>
            <a:r>
              <a:rPr lang="en-US"/>
              <a:t>all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voltages and </a:t>
            </a:r>
            <a:r>
              <a:rPr lang="en-US"/>
              <a:t>needed regulators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all major components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overview of how power will be controlled and verified externally without disassembling the CanSat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i.e., an easily accessible external switch</a:t>
            </a:r>
            <a:endParaRPr/>
          </a:p>
          <a:p>
            <a:pPr indent="-1270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will be scored again at the Flight Readiness Review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Umbilical power source for use in test and safety inspection</a:t>
            </a:r>
            <a:endParaRPr/>
          </a:p>
        </p:txBody>
      </p:sp>
      <p:sp>
        <p:nvSpPr>
          <p:cNvPr id="653" name="Google Shape;653;p68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654" name="Google Shape;654;p68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8" name="Shape 6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" name="Google Shape;659;p69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Power</a:t>
            </a:r>
            <a:r>
              <a:rPr lang="en-US"/>
              <a:t>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Trade &amp; Selection</a:t>
            </a:r>
            <a:endParaRPr/>
          </a:p>
        </p:txBody>
      </p:sp>
      <p:sp>
        <p:nvSpPr>
          <p:cNvPr id="660" name="Google Shape;660;p69"/>
          <p:cNvSpPr txBox="1"/>
          <p:nvPr>
            <p:ph idx="1" type="body"/>
          </p:nvPr>
        </p:nvSpPr>
        <p:spPr>
          <a:xfrm>
            <a:off x="228600" y="1066800"/>
            <a:ext cx="8686800" cy="4081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Describe power trade and selection.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at least two designs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Indicate selected design and reasons for selection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Remember no lithium polymer batteries!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How is battery mounted and connected?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If multiple cells used, how are the connected, series or parallel.</a:t>
            </a:r>
            <a:endParaRPr/>
          </a:p>
          <a:p>
            <a:pPr indent="-101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If parallel, how do you match the cells, provide protection so one cell doesn’t destroy the other cell</a:t>
            </a:r>
            <a:endParaRPr/>
          </a:p>
          <a:p>
            <a:pPr indent="-101600" lvl="2" marL="1143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000"/>
              <a:buChar char="•"/>
            </a:pPr>
            <a:r>
              <a:rPr lang="en-US"/>
              <a:t>Cells cannot be connected directly in parallel. Include diodes to isolate the cells from each other.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1" marL="4572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1" name="Google Shape;661;p69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662" name="Google Shape;662;p69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63" name="Google Shape;663;p69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  <p:sp>
        <p:nvSpPr>
          <p:cNvPr id="664" name="Google Shape;664;p69"/>
          <p:cNvSpPr txBox="1"/>
          <p:nvPr/>
        </p:nvSpPr>
        <p:spPr>
          <a:xfrm>
            <a:off x="241663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665" name="Google Shape;665;p69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9" name="Shape 6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" name="Google Shape;670;p70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Power budget in tabular format which includes: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Power consumption of</a:t>
            </a:r>
            <a:r>
              <a:rPr lang="en-US"/>
              <a:t> each 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component in </a:t>
            </a:r>
            <a:r>
              <a:rPr lang="en-US"/>
              <a:t>watt hours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Expected duty cycles for </a:t>
            </a:r>
            <a:r>
              <a:rPr lang="en-US"/>
              <a:t>each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component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Source/uncertainty for each line item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Estimate, data sheet, measurement, etc.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Total power consumed </a:t>
            </a:r>
            <a:r>
              <a:rPr lang="en-US"/>
              <a:t>in watt hours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Power sources and total power available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Margin</a:t>
            </a:r>
            <a:r>
              <a:rPr lang="en-US"/>
              <a:t> : Difference of battery watt hours versus payload power consumption in watt hours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/>
              <a:t>Requirement defined in mission guide states that the payload must be powered for at least two hours</a:t>
            </a:r>
            <a:endParaRPr/>
          </a:p>
          <a:p>
            <a:pPr indent="0" lvl="0" marL="914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1" name="Google Shape;671;p70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672" name="Google Shape;672;p70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3" name="Google Shape;673;p70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Power Budget</a:t>
            </a:r>
            <a:endParaRPr/>
          </a:p>
        </p:txBody>
      </p:sp>
      <p:sp>
        <p:nvSpPr>
          <p:cNvPr id="674" name="Google Shape;674;p70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675" name="Google Shape;675;p70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9" name="Shape 6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" name="Google Shape;680;p71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681" name="Google Shape;681;p71"/>
          <p:cNvSpPr txBox="1"/>
          <p:nvPr>
            <p:ph idx="12" type="sldNum"/>
          </p:nvPr>
        </p:nvSpPr>
        <p:spPr>
          <a:xfrm>
            <a:off x="8001000" y="6477000"/>
            <a:ext cx="685799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2" name="Google Shape;682;p71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Flight Software (FSW) Design</a:t>
            </a:r>
            <a:endParaRPr/>
          </a:p>
        </p:txBody>
      </p:sp>
      <p:sp>
        <p:nvSpPr>
          <p:cNvPr id="683" name="Google Shape;683;p71"/>
          <p:cNvSpPr txBox="1"/>
          <p:nvPr>
            <p:ph idx="1" type="subTitle"/>
          </p:nvPr>
        </p:nvSpPr>
        <p:spPr>
          <a:xfrm>
            <a:off x="1371600" y="4343400"/>
            <a:ext cx="6400799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87" name="Shape 6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" name="Google Shape;688;p72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689" name="Google Shape;689;p72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0" name="Google Shape;690;p72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FSW Overview</a:t>
            </a:r>
            <a:endParaRPr/>
          </a:p>
        </p:txBody>
      </p:sp>
      <p:sp>
        <p:nvSpPr>
          <p:cNvPr id="691" name="Google Shape;691;p72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Overview of the CanSat FSW design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Should discuss 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Basic FSW architecture, a flow chart showing how the software flow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Programming languages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Development environments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Brief summary of the FSW tasks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92" name="Google Shape;692;p72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693" name="Google Shape;693;p72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19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PDR:  Team ### (Team Number and Name)</a:t>
            </a:r>
            <a:endParaRPr/>
          </a:p>
        </p:txBody>
      </p:sp>
      <p:sp>
        <p:nvSpPr>
          <p:cNvPr id="152" name="Google Shape;152;p19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19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Mission Summary</a:t>
            </a:r>
            <a:endParaRPr/>
          </a:p>
        </p:txBody>
      </p:sp>
      <p:sp>
        <p:nvSpPr>
          <p:cNvPr id="154" name="Google Shape;154;p19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Overview of the mission objectives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Indicate whether selectable objective (bonus) is being attempted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any external objectives (personal, laboratory or sponsor, class, etc.) relevant to the design</a:t>
            </a:r>
            <a:endParaRPr/>
          </a:p>
        </p:txBody>
      </p:sp>
      <p:sp>
        <p:nvSpPr>
          <p:cNvPr id="155" name="Google Shape;155;p19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156" name="Google Shape;156;p19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97" name="Shape 6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8" name="Google Shape;698;p73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699" name="Google Shape;699;p73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00" name="Google Shape;700;p73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Payload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FSW State Diagram</a:t>
            </a:r>
            <a:endParaRPr/>
          </a:p>
        </p:txBody>
      </p:sp>
      <p:sp>
        <p:nvSpPr>
          <p:cNvPr id="701" name="Google Shape;701;p7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Software state diagrams defining the </a:t>
            </a:r>
            <a: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states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and </a:t>
            </a:r>
            <a: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transition conditions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the flight software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Include: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Sampling of sensors (including rates)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Communications (command and telemetry)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Data storage (if applicable)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Mechanism activations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Major decision points in the logic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FSW recovery to correct state after processor reset during flight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data is used to recover?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1" lang="en-US" sz="2000"/>
              <a:t>Identify reasons for reset, and methods of recovery</a:t>
            </a:r>
            <a:endParaRPr b="1" sz="2000"/>
          </a:p>
          <a:p>
            <a:pPr indent="0" lvl="0" marL="342900" rtl="0" algn="l">
              <a:spcBef>
                <a:spcPts val="400"/>
              </a:spcBef>
              <a:spcAft>
                <a:spcPts val="0"/>
              </a:spcAft>
              <a:buNone/>
            </a:pPr>
            <a:r>
              <a:t/>
            </a:r>
            <a:endParaRPr b="1" sz="2000"/>
          </a:p>
        </p:txBody>
      </p:sp>
      <p:sp>
        <p:nvSpPr>
          <p:cNvPr id="702" name="Google Shape;702;p73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703" name="Google Shape;703;p73"/>
          <p:cNvSpPr/>
          <p:nvPr/>
        </p:nvSpPr>
        <p:spPr>
          <a:xfrm>
            <a:off x="8610600" y="152400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8" name="Shape 7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" name="Google Shape;709;p74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Simulation Mode Software</a:t>
            </a:r>
            <a:endParaRPr/>
          </a:p>
        </p:txBody>
      </p:sp>
      <p:sp>
        <p:nvSpPr>
          <p:cNvPr id="710" name="Google Shape;710;p74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Describe the implementation of simulation mode where simulated pressure sensor data is transmitted to the </a:t>
            </a:r>
            <a:r>
              <a:rPr lang="en-US"/>
              <a:t>Cansat</a:t>
            </a:r>
            <a:r>
              <a:rPr lang="en-US"/>
              <a:t> so simulate the mission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Describe simulation mode commands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How is simulated sensor data substituted with real data?</a:t>
            </a:r>
            <a:endParaRPr/>
          </a:p>
          <a:p>
            <a:pPr indent="-342900" lvl="0" marL="3429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See the competition guide for detailed requirements</a:t>
            </a:r>
            <a:endParaRPr/>
          </a:p>
        </p:txBody>
      </p:sp>
      <p:sp>
        <p:nvSpPr>
          <p:cNvPr id="711" name="Google Shape;711;p74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12" name="Google Shape;712;p74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713" name="Google Shape;713;p74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714" name="Google Shape;714;p74"/>
          <p:cNvSpPr/>
          <p:nvPr/>
        </p:nvSpPr>
        <p:spPr>
          <a:xfrm>
            <a:off x="8610600" y="152400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8" name="Shape 7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9" name="Google Shape;719;p75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720" name="Google Shape;720;p75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1" name="Google Shape;721;p75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Software Development Plan</a:t>
            </a:r>
            <a:endParaRPr/>
          </a:p>
        </p:txBody>
      </p:sp>
      <p:sp>
        <p:nvSpPr>
          <p:cNvPr id="722" name="Google Shape;722;p75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common CanSat problem is late software development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 a slide describing the plan for software development and plans to reduce the risk of late software development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Include: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Prototyping and prototyping environments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Software subsystem development sequence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Development team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 methodology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23" name="Google Shape;723;p75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724" name="Google Shape;724;p75"/>
          <p:cNvSpPr/>
          <p:nvPr/>
        </p:nvSpPr>
        <p:spPr>
          <a:xfrm>
            <a:off x="8610600" y="152400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9" name="Shape 7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0" name="Google Shape;730;p76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731" name="Google Shape;731;p76"/>
          <p:cNvSpPr txBox="1"/>
          <p:nvPr>
            <p:ph idx="12" type="sldNum"/>
          </p:nvPr>
        </p:nvSpPr>
        <p:spPr>
          <a:xfrm>
            <a:off x="8001000" y="6477000"/>
            <a:ext cx="685799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2" name="Google Shape;732;p76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Ground Control System (GCS) Design</a:t>
            </a:r>
            <a:endParaRPr/>
          </a:p>
        </p:txBody>
      </p:sp>
      <p:sp>
        <p:nvSpPr>
          <p:cNvPr id="733" name="Google Shape;733;p76"/>
          <p:cNvSpPr txBox="1"/>
          <p:nvPr>
            <p:ph idx="1" type="subTitle"/>
          </p:nvPr>
        </p:nvSpPr>
        <p:spPr>
          <a:xfrm>
            <a:off x="1371600" y="4343400"/>
            <a:ext cx="6400799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7" name="Shape 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Google Shape;738;p77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739" name="Google Shape;739;p77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0" name="Google Shape;740;p77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GCS Overview</a:t>
            </a:r>
            <a:endParaRPr/>
          </a:p>
        </p:txBody>
      </p:sp>
      <p:sp>
        <p:nvSpPr>
          <p:cNvPr id="741" name="Google Shape;741;p77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a simple context diagram showing major components (computers, antenna, adaptors, etc.)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2" name="Google Shape;742;p77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743" name="Google Shape;743;p77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48" name="Shape 7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9" name="Google Shape;749;p78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GCS Design</a:t>
            </a:r>
            <a:endParaRPr/>
          </a:p>
        </p:txBody>
      </p:sp>
      <p:sp>
        <p:nvSpPr>
          <p:cNvPr id="750" name="Google Shape;750;p78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diagram of ground station</a:t>
            </a:r>
            <a:endParaRPr/>
          </a:p>
          <a:p>
            <a:pPr indent="-2286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What components and how they connect</a:t>
            </a:r>
            <a:endParaRPr/>
          </a:p>
          <a:p>
            <a:pPr indent="-228600" lvl="0" marL="4572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Specifications</a:t>
            </a:r>
            <a:endParaRPr/>
          </a:p>
          <a:p>
            <a:pPr indent="-2286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How long ground station can operate on battery</a:t>
            </a:r>
            <a:endParaRPr/>
          </a:p>
          <a:p>
            <a:pPr indent="-2286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Overheating mitigation (how do you keep laptop from getting so hot, it stops operating? Remember, it will be hot and the ground station will be in the open sun.)</a:t>
            </a:r>
            <a:endParaRPr/>
          </a:p>
          <a:p>
            <a:pPr indent="-228600" lvl="1" marL="91440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Auto update mitigation (how do you keep the OS from starting an update during operations? It has happened before with Windows OS) </a:t>
            </a:r>
            <a:endParaRPr/>
          </a:p>
        </p:txBody>
      </p:sp>
      <p:sp>
        <p:nvSpPr>
          <p:cNvPr id="751" name="Google Shape;751;p78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52" name="Google Shape;752;p78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753" name="Google Shape;753;p78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754" name="Google Shape;754;p78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58" name="Shape 7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9" name="Google Shape;759;p79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760" name="Google Shape;760;p79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1" name="Google Shape;761;p79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GCS Antenna Trade &amp; Selection</a:t>
            </a:r>
            <a:endParaRPr/>
          </a:p>
        </p:txBody>
      </p:sp>
      <p:sp>
        <p:nvSpPr>
          <p:cNvPr id="762" name="Google Shape;762;p79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selection of antennas or custom design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antenna patterns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any design for mounting antenna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Remember antenna will be hand-held or table top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Show at least two designs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Indicate selected design and reasons for selection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3" name="Google Shape;763;p79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764" name="Google Shape;764;p79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65" name="Google Shape;765;p79"/>
          <p:cNvSpPr/>
          <p:nvPr/>
        </p:nvSpPr>
        <p:spPr>
          <a:xfrm>
            <a:off x="194700" y="5282650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9" name="Shape 7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0" name="Google Shape;770;p80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GCS Software</a:t>
            </a:r>
            <a:endParaRPr/>
          </a:p>
        </p:txBody>
      </p:sp>
      <p:sp>
        <p:nvSpPr>
          <p:cNvPr id="771" name="Google Shape;771;p80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Telemetry display prototypes 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Commercial off the shelf (COTS) software packages used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Real-time plotting software design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Command software and interface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Telemetry data recording and media presentation to judges for inspection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Describe .csv telemetry file creation for judges</a:t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Simulation mode description </a:t>
            </a:r>
            <a:endParaRPr/>
          </a:p>
          <a:p>
            <a:pPr indent="-1333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SzPts val="2400"/>
              <a:buChar char="–"/>
            </a:pPr>
            <a:r>
              <a:rPr lang="en-US"/>
              <a:t>Describe how the ground system reads the profile and transmits simulation commands</a:t>
            </a:r>
            <a:endParaRPr/>
          </a:p>
        </p:txBody>
      </p:sp>
      <p:sp>
        <p:nvSpPr>
          <p:cNvPr id="772" name="Google Shape;772;p80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773" name="Google Shape;773;p80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74" name="Google Shape;774;p80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775" name="Google Shape;775;p80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9" name="Shape 7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0" name="Google Shape;780;p81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781" name="Google Shape;781;p81"/>
          <p:cNvSpPr txBox="1"/>
          <p:nvPr>
            <p:ph idx="12" type="sldNum"/>
          </p:nvPr>
        </p:nvSpPr>
        <p:spPr>
          <a:xfrm>
            <a:off x="8001000" y="6477000"/>
            <a:ext cx="685799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82" name="Google Shape;782;p81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CanSat Integration and Test</a:t>
            </a:r>
            <a:endParaRPr/>
          </a:p>
        </p:txBody>
      </p:sp>
      <p:sp>
        <p:nvSpPr>
          <p:cNvPr id="783" name="Google Shape;783;p81"/>
          <p:cNvSpPr txBox="1"/>
          <p:nvPr>
            <p:ph idx="1" type="subTitle"/>
          </p:nvPr>
        </p:nvSpPr>
        <p:spPr>
          <a:xfrm>
            <a:off x="1371600" y="4343400"/>
            <a:ext cx="6400799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7" name="Shape 7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" name="Google Shape;788;p82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789" name="Google Shape;789;p82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0" name="Google Shape;790;p82"/>
          <p:cNvSpPr txBox="1"/>
          <p:nvPr>
            <p:ph type="title"/>
          </p:nvPr>
        </p:nvSpPr>
        <p:spPr>
          <a:xfrm>
            <a:off x="1600200" y="76200"/>
            <a:ext cx="5410200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CanSat Integration and Test Overview</a:t>
            </a:r>
            <a:endParaRPr/>
          </a:p>
        </p:txBody>
      </p:sp>
      <p:sp>
        <p:nvSpPr>
          <p:cNvPr id="791" name="Google Shape;791;p82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792" name="Google Shape;792;p82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93" name="Google Shape;793;p82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/>
              <a:t>The goal(s) at PDR are</a:t>
            </a:r>
            <a:endParaRPr/>
          </a:p>
          <a:p>
            <a:pPr indent="-285750" lvl="1" marL="74295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lang="en-US" sz="2000"/>
              <a:t>Get teams thinking about how to put all the pieces together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lang="en-US" sz="2000"/>
              <a:t>Get teams thinking about how to test the integrated assembly to make sure it works as a unit</a:t>
            </a:r>
            <a:endParaRPr b="0" sz="2000"/>
          </a:p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subsystem level test plans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integrated level functional test</a:t>
            </a:r>
            <a:r>
              <a:rPr lang="en-US" sz="2000"/>
              <a:t> 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plans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environmental test plans</a:t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/>
              <a:t>Discuss simulation test plans</a:t>
            </a:r>
            <a:endParaRPr sz="200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0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System Requirement Summary</a:t>
            </a:r>
            <a:endParaRPr/>
          </a:p>
        </p:txBody>
      </p:sp>
      <p:sp>
        <p:nvSpPr>
          <p:cNvPr id="162" name="Google Shape;162;p20"/>
          <p:cNvSpPr txBox="1"/>
          <p:nvPr>
            <p:ph idx="1" type="body"/>
          </p:nvPr>
        </p:nvSpPr>
        <p:spPr>
          <a:xfrm>
            <a:off x="228600" y="1066800"/>
            <a:ext cx="8686800" cy="510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Overview of system (mission) level requirements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bullets or a table to demonstrate an understanding of the mission requirements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Do not </a:t>
            </a:r>
            <a:r>
              <a:rPr lang="en-US"/>
              <a:t>include all requirements, just high level system level requirements the describe the overall mission</a:t>
            </a:r>
            <a:endParaRPr/>
          </a:p>
          <a:p>
            <a:pPr indent="-342900" lvl="0" marL="3429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The purpose</a:t>
            </a:r>
            <a:r>
              <a:rPr lang="en-US"/>
              <a:t> of the table is to demonstrate the team understands the system-level requirements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</a:t>
            </a:r>
            <a:r>
              <a:rPr lang="en-US"/>
              <a:t>table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may be expanded to multiple </a:t>
            </a:r>
            <a:r>
              <a:rPr lang="en-US"/>
              <a:t>tables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 needed</a:t>
            </a:r>
            <a:endParaRPr/>
          </a:p>
          <a:p>
            <a:pPr indent="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20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PDR:  Team ### (Team Number and Name)</a:t>
            </a:r>
            <a:endParaRPr/>
          </a:p>
        </p:txBody>
      </p:sp>
      <p:sp>
        <p:nvSpPr>
          <p:cNvPr id="164" name="Google Shape;164;p20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5" name="Google Shape;165;p20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8" name="Shape 7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9" name="Google Shape;799;p83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Subsystem Level Testing Plan</a:t>
            </a:r>
            <a:endParaRPr/>
          </a:p>
        </p:txBody>
      </p:sp>
      <p:sp>
        <p:nvSpPr>
          <p:cNvPr id="800" name="Google Shape;800;p8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plans for testing each subsystem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Sensors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CDH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EPS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Radio communications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FSW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Mechanical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Descent Control</a:t>
            </a:r>
            <a:endParaRPr/>
          </a:p>
        </p:txBody>
      </p:sp>
      <p:sp>
        <p:nvSpPr>
          <p:cNvPr id="801" name="Google Shape;801;p83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6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2" name="Google Shape;802;p83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803" name="Google Shape;803;p83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08" name="Shape 8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9" name="Google Shape;809;p84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Integrated Level Functional Test Plan</a:t>
            </a:r>
            <a:endParaRPr/>
          </a:p>
        </p:txBody>
      </p:sp>
      <p:sp>
        <p:nvSpPr>
          <p:cNvPr id="810" name="Google Shape;810;p84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tests to be performed after </a:t>
            </a:r>
            <a:r>
              <a:rPr lang="en-US"/>
              <a:t>Cansat is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built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Descent testing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Communications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Mechanisms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Deployment</a:t>
            </a:r>
            <a:endParaRPr/>
          </a:p>
        </p:txBody>
      </p:sp>
      <p:sp>
        <p:nvSpPr>
          <p:cNvPr id="811" name="Google Shape;811;p84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12" name="Google Shape;812;p84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813" name="Google Shape;813;p84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8" name="Shape 8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" name="Google Shape;819;p85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Environmental Test Plan</a:t>
            </a:r>
            <a:endParaRPr/>
          </a:p>
        </p:txBody>
      </p:sp>
      <p:sp>
        <p:nvSpPr>
          <p:cNvPr id="820" name="Google Shape;820;p85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plans for environmental testing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Drop test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Thermal test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Vibration test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Fit Check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VACUUM test</a:t>
            </a:r>
            <a:endParaRPr/>
          </a:p>
        </p:txBody>
      </p:sp>
      <p:sp>
        <p:nvSpPr>
          <p:cNvPr id="821" name="Google Shape;821;p85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22" name="Google Shape;822;p85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823" name="Google Shape;823;p85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8" name="Shape 8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" name="Google Shape;829;p86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Simulation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 Test Plan</a:t>
            </a:r>
            <a:endParaRPr/>
          </a:p>
        </p:txBody>
      </p:sp>
      <p:sp>
        <p:nvSpPr>
          <p:cNvPr id="830" name="Google Shape;830;p86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2286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plans for </a:t>
            </a:r>
            <a:r>
              <a:rPr lang="en-US"/>
              <a:t>simulation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testing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What parts of the cansat get tested during simulation</a:t>
            </a:r>
            <a:endParaRPr/>
          </a:p>
          <a:p>
            <a:pPr indent="-2286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How is the simulation implemented</a:t>
            </a:r>
            <a:endParaRPr/>
          </a:p>
        </p:txBody>
      </p:sp>
      <p:sp>
        <p:nvSpPr>
          <p:cNvPr id="831" name="Google Shape;831;p86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fld id="{00000000-1234-1234-1234-123412341234}" type="slidenum">
              <a:rPr b="0" i="0" lang="en-US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32" name="Google Shape;832;p86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833" name="Google Shape;833;p86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7" name="Shape 8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8" name="Google Shape;838;p87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839" name="Google Shape;839;p87"/>
          <p:cNvSpPr txBox="1"/>
          <p:nvPr>
            <p:ph idx="12" type="sldNum"/>
          </p:nvPr>
        </p:nvSpPr>
        <p:spPr>
          <a:xfrm>
            <a:off x="8001000" y="6477000"/>
            <a:ext cx="685799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0" name="Google Shape;840;p87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Mission Operations &amp; Analysis</a:t>
            </a:r>
            <a:endParaRPr/>
          </a:p>
        </p:txBody>
      </p:sp>
      <p:sp>
        <p:nvSpPr>
          <p:cNvPr id="841" name="Google Shape;841;p87"/>
          <p:cNvSpPr txBox="1"/>
          <p:nvPr>
            <p:ph idx="1" type="subTitle"/>
          </p:nvPr>
        </p:nvSpPr>
        <p:spPr>
          <a:xfrm>
            <a:off x="1371600" y="4343400"/>
            <a:ext cx="6400799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5" name="Shape 8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6" name="Google Shape;846;p88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847" name="Google Shape;847;p88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Preliminary launch-day sequence of events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Should start w</a:t>
            </a:r>
            <a:r>
              <a:rPr lang="en-US"/>
              <a:t>ith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arrival at the launch site and proceed through recovery and data analysis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Include: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Flowchart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of events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Team member roles and responsibilities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Antenna construction and ground system setup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CanSat assembly and test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1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Preliminary at PDR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8" name="Google Shape;848;p88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9" name="Google Shape;849;p88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Overview of Mission Sequence of Events</a:t>
            </a:r>
            <a:endParaRPr/>
          </a:p>
        </p:txBody>
      </p:sp>
      <p:sp>
        <p:nvSpPr>
          <p:cNvPr id="850" name="Google Shape;850;p88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4" name="Shape 8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5" name="Google Shape;855;p89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856" name="Google Shape;856;p89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7" name="Google Shape;857;p89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Mission Operations Manual Development Plan</a:t>
            </a:r>
            <a:endParaRPr/>
          </a:p>
        </p:txBody>
      </p:sp>
      <p:sp>
        <p:nvSpPr>
          <p:cNvPr id="858" name="Google Shape;858;p89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development and content of the Missions Operations Manual for your CanSat</a:t>
            </a:r>
            <a:endParaRPr/>
          </a:p>
        </p:txBody>
      </p:sp>
      <p:sp>
        <p:nvSpPr>
          <p:cNvPr id="859" name="Google Shape;859;p89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3" name="Shape 8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4" name="Google Shape;864;p90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865" name="Google Shape;865;p90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6" name="Google Shape;866;p90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CanSat Location and Recovery</a:t>
            </a:r>
            <a:endParaRPr/>
          </a:p>
        </p:txBody>
      </p:sp>
      <p:sp>
        <p:nvSpPr>
          <p:cNvPr id="867" name="Google Shape;867;p90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how you will find your CanSats in the field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Discuss </a:t>
            </a:r>
            <a:r>
              <a:rPr lang="en-US"/>
              <a:t>Cansat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recovery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Color selection of visible components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CanSat return address labeling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8" name="Google Shape;868;p90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72" name="Shape 8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3" name="Google Shape;873;p91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</a:t>
            </a:r>
            <a:r>
              <a:rPr lang="en-US"/>
              <a:t>2026</a:t>
            </a:r>
            <a:r>
              <a:rPr lang="en-US"/>
              <a:t>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874" name="Google Shape;874;p91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5" name="Google Shape;875;p91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CanSat </a:t>
            </a:r>
            <a:r>
              <a:rPr lang="en-US"/>
              <a:t>Beacon Design</a:t>
            </a:r>
            <a:endParaRPr/>
          </a:p>
        </p:txBody>
      </p:sp>
      <p:sp>
        <p:nvSpPr>
          <p:cNvPr id="876" name="Google Shape;876;p91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Show and discuss beacon design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Beacon design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Independent power source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Power control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/>
              <a:t>Location</a:t>
            </a:r>
            <a:endParaRPr b="0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7" name="Google Shape;877;p91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1" name="Shape 8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2" name="Google Shape;882;p92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P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DR:  Team ### (Team Number and Name)</a:t>
            </a:r>
            <a:endParaRPr/>
          </a:p>
        </p:txBody>
      </p:sp>
      <p:sp>
        <p:nvSpPr>
          <p:cNvPr id="883" name="Google Shape;883;p92"/>
          <p:cNvSpPr txBox="1"/>
          <p:nvPr>
            <p:ph idx="12" type="sldNum"/>
          </p:nvPr>
        </p:nvSpPr>
        <p:spPr>
          <a:xfrm>
            <a:off x="8001000" y="6477000"/>
            <a:ext cx="685799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4" name="Google Shape;884;p92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Requirements Compliance</a:t>
            </a:r>
            <a:endParaRPr/>
          </a:p>
        </p:txBody>
      </p:sp>
      <p:sp>
        <p:nvSpPr>
          <p:cNvPr id="885" name="Google Shape;885;p92"/>
          <p:cNvSpPr txBox="1"/>
          <p:nvPr>
            <p:ph idx="1" type="subTitle"/>
          </p:nvPr>
        </p:nvSpPr>
        <p:spPr>
          <a:xfrm>
            <a:off x="1371600" y="4343400"/>
            <a:ext cx="6400799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  <p:sp>
        <p:nvSpPr>
          <p:cNvPr id="886" name="Google Shape;886;p92"/>
          <p:cNvSpPr txBox="1"/>
          <p:nvPr/>
        </p:nvSpPr>
        <p:spPr>
          <a:xfrm>
            <a:off x="228600" y="1219200"/>
            <a:ext cx="8686800" cy="646331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2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purpose of this section is to summarize and cross reference the compliance to the CanSat Competition Mission Guide requirements.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1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PDR:  Team ### (Team Number and Name)</a:t>
            </a:r>
            <a:endParaRPr/>
          </a:p>
        </p:txBody>
      </p:sp>
      <p:sp>
        <p:nvSpPr>
          <p:cNvPr id="171" name="Google Shape;171;p21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2" name="Google Shape;172;p21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System Level CanSat Configuration Trade &amp; Selection</a:t>
            </a:r>
            <a:endParaRPr/>
          </a:p>
        </p:txBody>
      </p:sp>
      <p:sp>
        <p:nvSpPr>
          <p:cNvPr id="173" name="Google Shape;173;p21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 two preliminary system-level concepts considered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What </a:t>
            </a:r>
            <a:r>
              <a:rPr lang="en-US" sz="2000"/>
              <a:t>overall design concepts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were considered </a:t>
            </a:r>
            <a:endParaRPr sz="2000"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lang="en-US" sz="2000"/>
              <a:t>I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 may be he</a:t>
            </a:r>
            <a:r>
              <a:rPr lang="en-US" sz="2000"/>
              <a:t>lpful to split the team into groups and come up with independent designs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 criteria for final configuration selection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discussion of why the final configuration was selected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diagrams of various concepts considered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variations on Concept of Operations (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CONOPS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considered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Limit discussions to 1-2 slides per preliminary configuration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Presentation of the material may be at a cursory level (hit the highlights)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Each concept will be scored separately. </a:t>
            </a:r>
            <a:endParaRPr b="0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en-US" sz="2000"/>
              <a:t>The two design concepts need to be </a:t>
            </a:r>
            <a:r>
              <a:rPr lang="en-US" sz="2000" u="sng"/>
              <a:t>significantly different</a:t>
            </a:r>
            <a:r>
              <a:rPr lang="en-US" sz="2000"/>
              <a:t>. Changing orientation of circuit boards is not good enough.</a:t>
            </a:r>
            <a:endParaRPr sz="2000"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4" name="Google Shape;174;p21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175" name="Google Shape;175;p21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6" name="Google Shape;176;p21"/>
          <p:cNvSpPr/>
          <p:nvPr/>
        </p:nvSpPr>
        <p:spPr>
          <a:xfrm>
            <a:off x="194700" y="5842176"/>
            <a:ext cx="8775100" cy="572126"/>
          </a:xfrm>
          <a:prstGeom prst="rect">
            <a:avLst/>
          </a:prstGeom>
        </p:spPr>
        <p:txBody>
          <a:bodyPr>
            <a:prstTxWarp prst="textPlain"/>
          </a:bodyPr>
          <a:lstStyle/>
          <a:p>
            <a:pPr lvl="0" algn="ctr"/>
            <a:r>
              <a:rPr b="0" i="0">
                <a:ln cap="flat" cmpd="sng" w="19050">
                  <a:solidFill>
                    <a:srgbClr val="99CCFF"/>
                  </a:solidFill>
                  <a:prstDash val="solid"/>
                  <a:round/>
                  <a:headEnd len="sm" w="sm" type="none"/>
                  <a:tailEnd len="sm" w="sm" type="none"/>
                </a:ln>
                <a:solidFill>
                  <a:srgbClr val="0066CC"/>
                </a:solidFill>
                <a:latin typeface="Impact"/>
              </a:rPr>
              <a:t>See slide discussing trade studies at the end of this PowerPoint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0" name="Shape 8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1" name="Google Shape;891;p93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Requirements Compliance Overview</a:t>
            </a:r>
            <a:endParaRPr/>
          </a:p>
        </p:txBody>
      </p:sp>
      <p:sp>
        <p:nvSpPr>
          <p:cNvPr id="892" name="Google Shape;892;p9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State current design compliance to requirements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Summarize content of the detailed slides that follow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the design does not comply to the requirements, that is a </a:t>
            </a:r>
            <a:r>
              <a:rPr b="1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serious issue 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– why?</a:t>
            </a:r>
            <a:endParaRPr/>
          </a:p>
        </p:txBody>
      </p:sp>
      <p:sp>
        <p:nvSpPr>
          <p:cNvPr id="893" name="Google Shape;893;p93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/>
              <a:t>P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DR:  Team ### (Team Number and Name)</a:t>
            </a:r>
            <a:endParaRPr/>
          </a:p>
        </p:txBody>
      </p:sp>
      <p:sp>
        <p:nvSpPr>
          <p:cNvPr id="894" name="Google Shape;894;p93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5" name="Google Shape;895;p93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6" name="Google Shape;896;p93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0" name="Shape 9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" name="Google Shape;901;p94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Requirements Compliance</a:t>
            </a:r>
            <a:b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(multiple slides, as needed)</a:t>
            </a:r>
            <a:endParaRPr/>
          </a:p>
        </p:txBody>
      </p:sp>
      <p:sp>
        <p:nvSpPr>
          <p:cNvPr id="902" name="Google Shape;902;p94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 a table demonstrating compliance to all competition base requirements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the following format in as many slides as required</a:t>
            </a:r>
            <a:endParaRPr/>
          </a:p>
        </p:txBody>
      </p:sp>
      <p:sp>
        <p:nvSpPr>
          <p:cNvPr id="903" name="Google Shape;903;p94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904" name="Google Shape;904;p94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905" name="Google Shape;905;p94"/>
          <p:cNvGraphicFramePr/>
          <p:nvPr/>
        </p:nvGraphicFramePr>
        <p:xfrm>
          <a:off x="233148" y="2438400"/>
          <a:ext cx="3000000" cy="3000000"/>
        </p:xfrm>
        <a:graphic>
          <a:graphicData uri="http://schemas.openxmlformats.org/drawingml/2006/table">
            <a:tbl>
              <a:tblPr firstRow="1">
                <a:noFill/>
                <a:tableStyleId>{1B589DCC-EBC5-4213-9697-3B3E7A51F0E6}</a:tableStyleId>
              </a:tblPr>
              <a:tblGrid>
                <a:gridCol w="533400"/>
                <a:gridCol w="4302550"/>
                <a:gridCol w="1014950"/>
                <a:gridCol w="1134350"/>
                <a:gridCol w="1701550"/>
              </a:tblGrid>
              <a:tr h="298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Rqmt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Num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A2A2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Requirement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A2A2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Comply / No Comply / Partial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A2A2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X-Ref Slide(s)  Demonstrating Compliance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A2A2E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Team Comments</a:t>
                      </a:r>
                      <a:endParaRPr/>
                    </a:p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or Notes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A2A2E0"/>
                    </a:solidFill>
                  </a:tcPr>
                </a:tc>
              </a:tr>
              <a:tr h="298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1</a:t>
                      </a:r>
                      <a:endParaRPr/>
                    </a:p>
                  </a:txBody>
                  <a:tcPr marT="7475" marB="0" marR="7475" marL="7475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Total mass of the CanSat (science payload and container) shall be 500 grams +/- 10 grams.</a:t>
                      </a:r>
                      <a:endParaRPr/>
                    </a:p>
                  </a:txBody>
                  <a:tcPr marT="7475" marB="0" marR="7475" marL="7475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Calibri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Comply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 </a:t>
                      </a:r>
                      <a:r>
                        <a:rPr b="1" i="0" lang="en-US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x, y, z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00B05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Font typeface="Calibri"/>
                        <a:buNone/>
                      </a:pPr>
                      <a:r>
                        <a:rPr b="1" i="0" lang="en-US" sz="1200" u="none" cap="none" strike="noStrike">
                          <a:solidFill>
                            <a:srgbClr val="00B05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Everything should be green by CDR.</a:t>
                      </a:r>
                      <a:endParaRPr/>
                    </a:p>
                  </a:txBody>
                  <a:tcPr marT="7475" marB="0" marR="7475" marL="7475" anchor="ctr">
                    <a:noFill/>
                  </a:tcPr>
                </a:tc>
              </a:tr>
              <a:tr h="149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2</a:t>
                      </a:r>
                      <a:endParaRPr/>
                    </a:p>
                  </a:txBody>
                  <a:tcPr marT="7475" marB="0" marR="7475" marL="7475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CanSat shall fit in a cylindrical envelope of 125 mm diameter x 310 mm length. Tolerances are to be included to facilitate container deployment from the rocket fairing.</a:t>
                      </a:r>
                      <a:endParaRPr/>
                    </a:p>
                  </a:txBody>
                  <a:tcPr marT="7475" marB="0" marR="7475" marL="7475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--</a:t>
                      </a:r>
                      <a:endParaRPr/>
                    </a:p>
                  </a:txBody>
                  <a:tcPr marT="7475" marB="0" marR="7475" marL="7475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--</a:t>
                      </a:r>
                      <a:endParaRPr/>
                    </a:p>
                  </a:txBody>
                  <a:tcPr marT="7475" marB="0" marR="7475" marL="7475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--</a:t>
                      </a:r>
                      <a:endParaRPr/>
                    </a:p>
                  </a:txBody>
                  <a:tcPr marT="7475" marB="0" marR="7475" marL="7475" anchor="ctr">
                    <a:noFill/>
                  </a:tcPr>
                </a:tc>
              </a:tr>
              <a:tr h="3806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3</a:t>
                      </a:r>
                      <a:endParaRPr/>
                    </a:p>
                  </a:txBody>
                  <a:tcPr marT="7475" marB="0" marR="7475" marL="7475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container shall not have any sharp edges to cause it to get stuck in the rocket payload section which is made of cardboard.</a:t>
                      </a:r>
                      <a:endParaRPr/>
                    </a:p>
                  </a:txBody>
                  <a:tcPr marT="7475" marB="0" marR="7475" marL="7475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Calibri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Partial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Calibri"/>
                        <a:buNone/>
                      </a:pPr>
                      <a:r>
                        <a:rPr b="0" i="0" lang="en-US" sz="1200" u="none" cap="none" strike="noStrike">
                          <a:solidFill>
                            <a:srgbClr val="00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Medium problem:  why?</a:t>
                      </a:r>
                      <a:endParaRPr/>
                    </a:p>
                  </a:txBody>
                  <a:tcPr marT="7475" marB="0" marR="7475" marL="7475" anchor="ctr">
                    <a:noFill/>
                  </a:tcPr>
                </a:tc>
              </a:tr>
              <a:tr h="149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4</a:t>
                      </a:r>
                      <a:endParaRPr/>
                    </a:p>
                  </a:txBody>
                  <a:tcPr marT="7475" marB="0" marR="7475" marL="7475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container shall be a fluorescent color; pink, red or orange.</a:t>
                      </a:r>
                      <a:endParaRPr/>
                    </a:p>
                  </a:txBody>
                  <a:tcPr marT="7475" marB="0" marR="7475" marL="7475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lt1"/>
                        </a:buClr>
                        <a:buFont typeface="Calibri"/>
                        <a:buNone/>
                      </a:pPr>
                      <a:r>
                        <a:rPr b="1" i="0" lang="en-US" sz="1200" u="none" cap="none" strike="noStrike">
                          <a:solidFill>
                            <a:schemeClr val="lt1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No Comply</a:t>
                      </a:r>
                      <a:endParaRPr/>
                    </a:p>
                  </a:txBody>
                  <a:tcPr marT="7475" marB="0" marR="7475" marL="7475"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chemeClr val="lt1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FF0000"/>
                        </a:buClr>
                        <a:buFont typeface="Calibri"/>
                        <a:buNone/>
                      </a:pPr>
                      <a:r>
                        <a:rPr b="1" i="1" lang="en-US" sz="1200" u="none" cap="none" strike="noStrike">
                          <a:solidFill>
                            <a:srgbClr val="FF0000"/>
                          </a:solidFill>
                          <a:latin typeface="Calibri"/>
                          <a:ea typeface="Calibri"/>
                          <a:cs typeface="Calibri"/>
                          <a:sym typeface="Calibri"/>
                        </a:rPr>
                        <a:t>Big problem:  why?</a:t>
                      </a:r>
                      <a:endParaRPr/>
                    </a:p>
                  </a:txBody>
                  <a:tcPr marT="7475" marB="0" marR="7475" marL="7475" anchor="ctr">
                    <a:noFill/>
                  </a:tcPr>
                </a:tc>
              </a:tr>
              <a:tr h="298525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5</a:t>
                      </a:r>
                      <a:endParaRPr/>
                    </a:p>
                  </a:txBody>
                  <a:tcPr marT="7475" marB="0" marR="7475" marL="7475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rocket airframe shall not be used to restrain any deployable parts of the CanSat.</a:t>
                      </a:r>
                      <a:endParaRPr/>
                    </a:p>
                  </a:txBody>
                  <a:tcPr marT="7475" marB="0" marR="7475" marL="7475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>
                    <a:noFill/>
                  </a:tcPr>
                </a:tc>
              </a:tr>
              <a:tr h="14925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en-US" sz="1200" u="none" cap="none" strike="noStrike"/>
                        <a:t>6</a:t>
                      </a:r>
                      <a:endParaRPr/>
                    </a:p>
                  </a:txBody>
                  <a:tcPr marT="7475" marB="0" marR="7475" marL="7475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100"/>
                        <a:buFont typeface="Arial"/>
                        <a:buNone/>
                      </a:pPr>
                      <a:r>
                        <a:rPr lang="en-US" sz="1200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The rocket airframe shall not be used as part of the CanSat operations.</a:t>
                      </a:r>
                      <a:endParaRPr/>
                    </a:p>
                  </a:txBody>
                  <a:tcPr marT="7475" marB="0" marR="7475" marL="7475" anchor="ctr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>
                    <a:noFill/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t/>
                      </a:r>
                      <a:endParaRPr b="0" i="0" sz="1200" u="none" cap="none" strike="noStrike">
                        <a:solidFill>
                          <a:srgbClr val="000000"/>
                        </a:solidFill>
                        <a:latin typeface="Calibri"/>
                        <a:ea typeface="Calibri"/>
                        <a:cs typeface="Calibri"/>
                        <a:sym typeface="Calibri"/>
                      </a:endParaRPr>
                    </a:p>
                  </a:txBody>
                  <a:tcPr marT="7475" marB="0" marR="7475" marL="7475" anchor="b">
                    <a:noFill/>
                  </a:tcPr>
                </a:tc>
              </a:tr>
            </a:tbl>
          </a:graphicData>
        </a:graphic>
      </p:graphicFrame>
      <p:sp>
        <p:nvSpPr>
          <p:cNvPr id="906" name="Google Shape;906;p94"/>
          <p:cNvSpPr txBox="1"/>
          <p:nvPr/>
        </p:nvSpPr>
        <p:spPr>
          <a:xfrm>
            <a:off x="228600" y="5754469"/>
            <a:ext cx="8686800" cy="646331"/>
          </a:xfrm>
          <a:prstGeom prst="rect">
            <a:avLst/>
          </a:prstGeom>
          <a:solidFill>
            <a:schemeClr val="accent1"/>
          </a:solidFill>
          <a:ln cap="flat" cmpd="sng" w="9525">
            <a:solidFill>
              <a:schemeClr val="accent2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1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Use the Green (Comply), Yellow (Partial Compliance), and Red (No Comply) color codes as shown in the examples above for each requirement</a:t>
            </a:r>
            <a:endParaRPr/>
          </a:p>
        </p:txBody>
      </p:sp>
      <p:sp>
        <p:nvSpPr>
          <p:cNvPr id="907" name="Google Shape;907;p94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1" name="Shape 9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2" name="Google Shape;912;p95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913" name="Google Shape;913;p95"/>
          <p:cNvSpPr txBox="1"/>
          <p:nvPr>
            <p:ph idx="12" type="sldNum"/>
          </p:nvPr>
        </p:nvSpPr>
        <p:spPr>
          <a:xfrm>
            <a:off x="8001000" y="6477000"/>
            <a:ext cx="685799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14" name="Google Shape;914;p95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Management</a:t>
            </a:r>
            <a:endParaRPr/>
          </a:p>
        </p:txBody>
      </p:sp>
      <p:sp>
        <p:nvSpPr>
          <p:cNvPr id="915" name="Google Shape;915;p95"/>
          <p:cNvSpPr txBox="1"/>
          <p:nvPr>
            <p:ph idx="1" type="subTitle"/>
          </p:nvPr>
        </p:nvSpPr>
        <p:spPr>
          <a:xfrm>
            <a:off x="1371600" y="4343400"/>
            <a:ext cx="6400799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 Name(s) Go Here</a:t>
            </a:r>
            <a:endParaRPr/>
          </a:p>
        </p:txBody>
      </p:sp>
    </p:spTree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19" name="Shape 9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0" name="Google Shape;920;p96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921" name="Google Shape;921;p96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22" name="Google Shape;922;p96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CanSat Budget – Hardware</a:t>
            </a:r>
            <a:endParaRPr/>
          </a:p>
        </p:txBody>
      </p:sp>
      <p:sp>
        <p:nvSpPr>
          <p:cNvPr id="923" name="Google Shape;923;p96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 a table listing the costs of </a:t>
            </a:r>
            <a:r>
              <a:rPr lang="en-US"/>
              <a:t>all</a:t>
            </a: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CanSat flight hardware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 should include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Cost of </a:t>
            </a:r>
            <a:r>
              <a:rPr lang="en-US"/>
              <a:t>each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component</a:t>
            </a:r>
            <a:r>
              <a:rPr lang="en-US"/>
              <a:t>/</a:t>
            </a: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hardware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Indication of whether these costs are actual, estimates, or budgeted values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Indication of hardware re-use from previous years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current market value for 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re-used</a:t>
            </a: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components should be included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Note: re-used flight hardware has been known to be more likely to fail</a:t>
            </a:r>
            <a:endParaRPr/>
          </a:p>
          <a:p>
            <a:pPr indent="-228600" lvl="2" marL="1143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Include market value for any free components and materials</a:t>
            </a:r>
            <a:endParaRPr/>
          </a:p>
        </p:txBody>
      </p:sp>
      <p:sp>
        <p:nvSpPr>
          <p:cNvPr id="924" name="Google Shape;924;p96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28" name="Shape 9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9" name="Google Shape;929;p97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930" name="Google Shape;930;p97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31" name="Google Shape;931;p97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CanSat Budget – Other Costs</a:t>
            </a:r>
            <a:endParaRPr/>
          </a:p>
        </p:txBody>
      </p:sp>
      <p:sp>
        <p:nvSpPr>
          <p:cNvPr id="932" name="Google Shape;932;p97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/>
              <a:t>The goal(s) of this budget are</a:t>
            </a:r>
            <a:endParaRPr/>
          </a:p>
          <a:p>
            <a:pPr indent="-260350" lvl="1" marL="74295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</a:pPr>
            <a:r>
              <a:rPr lang="en-US" sz="1400"/>
              <a:t>To provide an understanding of </a:t>
            </a:r>
            <a:r>
              <a:rPr lang="en-US" sz="1400"/>
              <a:t>the</a:t>
            </a:r>
            <a:r>
              <a:rPr lang="en-US" sz="1400"/>
              <a:t> overall design and development costs</a:t>
            </a:r>
            <a:endParaRPr/>
          </a:p>
          <a:p>
            <a:pPr indent="-260350" lvl="1" marL="74295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</a:pPr>
            <a:r>
              <a:rPr lang="en-US" sz="1400"/>
              <a:t>Get the teams thinking about the overall costs including necessary funds for travel</a:t>
            </a:r>
            <a:endParaRPr/>
          </a:p>
          <a:p>
            <a:pPr indent="-260350" lvl="1" marL="74295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</a:pPr>
            <a:r>
              <a:rPr lang="en-US" sz="1400"/>
              <a:t>Identify shortfalls in the budget that require attention</a:t>
            </a:r>
            <a:endParaRPr/>
          </a:p>
          <a:p>
            <a:pPr indent="-215900" lvl="2" marL="114300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 sz="1400"/>
              <a:t>In the past some teams have not been able to attend the competition due to a lack of funds</a:t>
            </a:r>
            <a:endParaRPr/>
          </a:p>
          <a:p>
            <a:pPr indent="-215900" lvl="2" marL="114300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 sz="1400"/>
              <a:t>If caught early enough, there are a number of resources for funding that may available to teams</a:t>
            </a:r>
            <a:endParaRPr sz="1400">
              <a:solidFill>
                <a:schemeClr val="accent2"/>
              </a:solidFill>
            </a:endParaRPr>
          </a:p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Table(s) (same format as Hardware Budget) showing</a:t>
            </a:r>
            <a:endParaRPr/>
          </a:p>
          <a:p>
            <a:pPr indent="-2603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Ground control station costs</a:t>
            </a:r>
            <a:endParaRPr/>
          </a:p>
          <a:p>
            <a:pPr indent="-2603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Other costs</a:t>
            </a:r>
            <a:endParaRPr/>
          </a:p>
          <a:p>
            <a:pPr indent="-215900" lvl="2" marL="11430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Prototyping</a:t>
            </a:r>
            <a:endParaRPr/>
          </a:p>
          <a:p>
            <a:pPr indent="-215900" lvl="2" marL="11430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Test facilities and equipment</a:t>
            </a:r>
            <a:endParaRPr/>
          </a:p>
          <a:p>
            <a:pPr indent="-215900" lvl="2" marL="11430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Rentals</a:t>
            </a:r>
            <a:endParaRPr/>
          </a:p>
          <a:p>
            <a:pPr indent="-215900" lvl="2" marL="11430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Computers</a:t>
            </a:r>
            <a:endParaRPr/>
          </a:p>
          <a:p>
            <a:pPr indent="-215900" lvl="2" marL="11430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Travel</a:t>
            </a:r>
            <a:endParaRPr/>
          </a:p>
          <a:p>
            <a:pPr indent="-260350" lvl="1" marL="74295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</a:pPr>
            <a:r>
              <a:rPr lang="en-US" sz="1400"/>
              <a:t>Sources of income</a:t>
            </a:r>
            <a:endParaRPr sz="1400"/>
          </a:p>
          <a:p>
            <a:pPr indent="0" lvl="0" marL="0" marR="0" rtl="0" algn="l">
              <a:lnSpc>
                <a:spcPct val="8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 sz="1400"/>
          </a:p>
          <a:p>
            <a:pPr indent="-317500" lvl="0" marL="3429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lang="en-US" sz="1400">
                <a:solidFill>
                  <a:schemeClr val="accent2"/>
                </a:solidFill>
              </a:rPr>
              <a:t>THE COMPETITION DOES NOT PROVIDE ANY DEVELOPMENT FUNDING OR DONORS</a:t>
            </a:r>
            <a:endParaRPr sz="1400"/>
          </a:p>
        </p:txBody>
      </p:sp>
      <p:sp>
        <p:nvSpPr>
          <p:cNvPr id="933" name="Google Shape;933;p97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</p:spTree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7" name="Shape 9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8" name="Google Shape;938;p98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939" name="Google Shape;939;p98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0" name="Google Shape;940;p98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Program Schedule Overview</a:t>
            </a:r>
            <a:endParaRPr/>
          </a:p>
        </p:txBody>
      </p:sp>
      <p:sp>
        <p:nvSpPr>
          <p:cNvPr id="941" name="Google Shape;941;p98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rgbClr val="0070C0"/>
              </a:buClr>
              <a:buSzPts val="1600"/>
              <a:buFont typeface="Arial"/>
              <a:buChar char="•"/>
            </a:pPr>
            <a:r>
              <a:rPr b="1" i="0" lang="en-US" sz="16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A </a:t>
            </a:r>
            <a:r>
              <a:rPr b="1" i="0" lang="en-US" sz="16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one</a:t>
            </a:r>
            <a:r>
              <a:rPr b="1" i="0" lang="en-US" sz="16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 page Gantt summary chart showing task start and stop dates and durations shall be presented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lang="en-US" sz="1600"/>
              <a:t>Show major milestones and summary tasks such as electrical design, mechanical design, software design, PDR, CDR, FRR, school events such as exam times, holidays, etc.</a:t>
            </a:r>
            <a:endParaRPr sz="1600"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lang="en-US" sz="1600"/>
              <a:t>D</a:t>
            </a:r>
            <a:r>
              <a:rPr lang="en-US" sz="1600"/>
              <a:t>etails of tasks are to be shown in the following schedule pages.</a:t>
            </a:r>
            <a:endParaRPr sz="1600"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lang="en-US" sz="1600"/>
              <a:t>This should be a summary of the detailed gantt chart</a:t>
            </a:r>
            <a:endParaRPr sz="1600"/>
          </a:p>
          <a:p>
            <a:pPr indent="-342900" lvl="0" marL="3429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Make sure the schedule is readable in the presentation</a:t>
            </a:r>
            <a:endParaRPr/>
          </a:p>
          <a:p>
            <a:pPr indent="-273050" lvl="1" marL="742950" marR="0" rtl="0" algn="l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–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Failure to do so will result in a loss of points	</a:t>
            </a:r>
            <a:endParaRPr/>
          </a:p>
        </p:txBody>
      </p:sp>
      <p:sp>
        <p:nvSpPr>
          <p:cNvPr id="942" name="Google Shape;942;p98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943" name="Google Shape;943;p98"/>
          <p:cNvSpPr/>
          <p:nvPr/>
        </p:nvSpPr>
        <p:spPr>
          <a:xfrm>
            <a:off x="8610600" y="152400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7" name="Shape 9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8" name="Google Shape;948;p99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949" name="Google Shape;949;p99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0" name="Google Shape;950;p99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</a:pPr>
            <a:r>
              <a:rPr lang="en-US" sz="1600" u="sng">
                <a:solidFill>
                  <a:schemeClr val="accent2"/>
                </a:solidFill>
              </a:rPr>
              <a:t>Details</a:t>
            </a:r>
            <a:r>
              <a:rPr lang="en-US" sz="1600">
                <a:solidFill>
                  <a:srgbClr val="000000"/>
                </a:solidFill>
              </a:rPr>
              <a:t> </a:t>
            </a: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of development schedule to include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Competition 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milestones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Academic milestones and holidays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Major development activities </a:t>
            </a:r>
            <a:r>
              <a:rPr lang="en-US" sz="1600"/>
              <a:t>with </a:t>
            </a: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assignments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41300" lvl="2" marL="11430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lang="en-US" sz="1600"/>
              <a:t>include details of each development effort</a:t>
            </a:r>
            <a:endParaRPr sz="1600"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Component/hardware deliveries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Major integration and test activities and milestones</a:t>
            </a:r>
            <a:endParaRPr b="0" i="0" sz="16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lang="en-US" sz="1600"/>
              <a:t>Team member vacations</a:t>
            </a:r>
            <a:endParaRPr sz="1600"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lang="en-US" sz="1600"/>
              <a:t>Include team or person assignments to tasks</a:t>
            </a:r>
            <a:endParaRPr sz="1600"/>
          </a:p>
          <a:p>
            <a:pPr indent="-342900" lvl="0" marL="3429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accent2"/>
              </a:buClr>
              <a:buSzPts val="1600"/>
              <a:buFont typeface="Arial"/>
              <a:buChar char="•"/>
            </a:pPr>
            <a:r>
              <a:rPr lang="en-US" sz="1600"/>
              <a:t>This can be presented in Gantt chart or table format</a:t>
            </a:r>
            <a:endParaRPr sz="1600"/>
          </a:p>
          <a:p>
            <a:pPr indent="-342900" lvl="0" marL="3429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goals of this schedule are to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 a tool for the team to track progress of CanSat design and development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Provide tool for judges to assess trouble areas and offer ways for the team to best meet the objectives of the competition</a:t>
            </a:r>
            <a:endParaRPr/>
          </a:p>
          <a:p>
            <a:pPr indent="-342900" lvl="0" marL="34290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</a:pPr>
            <a:r>
              <a:rPr b="1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Make sure the schedule is readable in the presentation</a:t>
            </a:r>
            <a:endParaRPr/>
          </a:p>
          <a:p>
            <a:pPr indent="-285750" lvl="1" marL="742950" marR="0" rtl="0" algn="l">
              <a:lnSpc>
                <a:spcPct val="8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</a:pPr>
            <a:r>
              <a:rPr b="0" i="0" lang="en-US" sz="1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may require the schedule to be broken between multiple slides</a:t>
            </a:r>
            <a:endParaRPr/>
          </a:p>
          <a:p>
            <a:pPr indent="-228600" lvl="2" marL="1143000" marR="0" rtl="0" algn="l">
              <a:lnSpc>
                <a:spcPct val="8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</a:pPr>
            <a:r>
              <a:rPr b="0" i="0" lang="en-US" sz="1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Failure to do so will result in a loss of points</a:t>
            </a:r>
            <a:endParaRPr/>
          </a:p>
        </p:txBody>
      </p:sp>
      <p:sp>
        <p:nvSpPr>
          <p:cNvPr id="951" name="Google Shape;951;p99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lang="en-US"/>
              <a:t>Detailed </a:t>
            </a: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Program Schedule</a:t>
            </a:r>
            <a:endParaRPr/>
          </a:p>
        </p:txBody>
      </p:sp>
      <p:sp>
        <p:nvSpPr>
          <p:cNvPr id="952" name="Google Shape;952;p99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953" name="Google Shape;953;p99"/>
          <p:cNvSpPr/>
          <p:nvPr/>
        </p:nvSpPr>
        <p:spPr>
          <a:xfrm>
            <a:off x="8610600" y="152400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7" name="Shape 9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8" name="Google Shape;958;p100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959" name="Google Shape;959;p100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60" name="Google Shape;960;p100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Conclusions</a:t>
            </a:r>
            <a:endParaRPr/>
          </a:p>
        </p:txBody>
      </p:sp>
      <p:sp>
        <p:nvSpPr>
          <p:cNvPr id="961" name="Google Shape;961;p100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Presentation summary and conclusions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general include the following: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Major accomplishments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Major unfinished work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b="0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Why you are ready to proceed to next stage of development</a:t>
            </a:r>
            <a:endParaRPr/>
          </a:p>
        </p:txBody>
      </p:sp>
      <p:sp>
        <p:nvSpPr>
          <p:cNvPr id="962" name="Google Shape;962;p100"/>
          <p:cNvSpPr txBox="1"/>
          <p:nvPr/>
        </p:nvSpPr>
        <p:spPr>
          <a:xfrm>
            <a:off x="228600" y="6477000"/>
            <a:ext cx="22860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963" name="Google Shape;963;p100"/>
          <p:cNvSpPr/>
          <p:nvPr/>
        </p:nvSpPr>
        <p:spPr>
          <a:xfrm>
            <a:off x="8610600" y="152400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7" name="Shape 9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8" name="Google Shape;968;p101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969" name="Google Shape;969;p101"/>
          <p:cNvSpPr txBox="1"/>
          <p:nvPr>
            <p:ph idx="12" type="sldNum"/>
          </p:nvPr>
        </p:nvSpPr>
        <p:spPr>
          <a:xfrm>
            <a:off x="8001000" y="6477000"/>
            <a:ext cx="685799" cy="24764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0" name="Google Shape;970;p101"/>
          <p:cNvSpPr txBox="1"/>
          <p:nvPr>
            <p:ph type="ctrTitle"/>
          </p:nvPr>
        </p:nvSpPr>
        <p:spPr>
          <a:xfrm>
            <a:off x="685800" y="2130425"/>
            <a:ext cx="48006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32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Presentation Scoring &amp; Additional Information</a:t>
            </a:r>
            <a:endParaRPr/>
          </a:p>
        </p:txBody>
      </p:sp>
      <p:sp>
        <p:nvSpPr>
          <p:cNvPr id="971" name="Google Shape;971;p101"/>
          <p:cNvSpPr txBox="1"/>
          <p:nvPr>
            <p:ph idx="1" type="subTitle"/>
          </p:nvPr>
        </p:nvSpPr>
        <p:spPr>
          <a:xfrm>
            <a:off x="1371600" y="4343400"/>
            <a:ext cx="6400799" cy="1295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i="1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following slides provide additional information regarding presentation scoring, as well as recommendations for the presentations and slides</a:t>
            </a:r>
            <a:endParaRPr/>
          </a:p>
        </p:txBody>
      </p:sp>
      <p:sp>
        <p:nvSpPr>
          <p:cNvPr id="972" name="Google Shape;972;p101"/>
          <p:cNvSpPr/>
          <p:nvPr/>
        </p:nvSpPr>
        <p:spPr>
          <a:xfrm>
            <a:off x="5660408" y="1178257"/>
            <a:ext cx="3200399" cy="3048000"/>
          </a:xfrm>
          <a:prstGeom prst="octagon">
            <a:avLst>
              <a:gd fmla="val 29289" name="adj"/>
            </a:avLst>
          </a:prstGeom>
          <a:gradFill>
            <a:gsLst>
              <a:gs pos="0">
                <a:srgbClr val="9DAFB1"/>
              </a:gs>
              <a:gs pos="80000">
                <a:srgbClr val="CEE7EA"/>
              </a:gs>
              <a:gs pos="100000">
                <a:srgbClr val="CFE8EB"/>
              </a:gs>
            </a:gsLst>
            <a:lin ang="16200000" scaled="0"/>
          </a:gradFill>
          <a:ln>
            <a:noFill/>
          </a:ln>
          <a:effectLst>
            <a:outerShdw blurRad="39999" rotWithShape="0" dir="5400000" dist="23000">
              <a:srgbClr val="000000">
                <a:alpha val="34509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Arial"/>
              <a:buNone/>
            </a:pPr>
            <a:r>
              <a:rPr b="0" i="0" lang="en-US" sz="2400" u="none" cap="none" strike="noStrik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Do Not Include the Following Charts in the Presentations</a:t>
            </a:r>
            <a:endParaRPr/>
          </a:p>
        </p:txBody>
      </p:sp>
    </p:spTree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76" name="Shape 9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7" name="Google Shape;977;p102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Presentation Scoring</a:t>
            </a:r>
            <a:endParaRPr/>
          </a:p>
        </p:txBody>
      </p:sp>
      <p:sp>
        <p:nvSpPr>
          <p:cNvPr id="978" name="Google Shape;978;p102"/>
          <p:cNvSpPr txBox="1"/>
          <p:nvPr>
            <p:ph idx="2" type="body"/>
          </p:nvPr>
        </p:nvSpPr>
        <p:spPr>
          <a:xfrm>
            <a:off x="228600" y="1116188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Each slide in this template is scored on a scale of 0 to 2 points</a:t>
            </a:r>
            <a:endParaRPr>
              <a:solidFill>
                <a:srgbClr val="000000"/>
              </a:solidFill>
            </a:endParaRPr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0 = missing or no compliance to the intent of the requirement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 = topic incomplete or partial compliance to requirement(s)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</a:pPr>
            <a:r>
              <a:rPr b="0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2 = complete and demonstrates requirement(s) met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Each section of the presentation (System Overview, Sensor Subsystems, etc.) is weighted according to the table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b="1" i="0" lang="en-US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Each team will receive a link to a summary score sheet that will contain all their competition scores</a:t>
            </a:r>
            <a:endParaRPr/>
          </a:p>
        </p:txBody>
      </p:sp>
      <p:sp>
        <p:nvSpPr>
          <p:cNvPr id="979" name="Google Shape;979;p102"/>
          <p:cNvSpPr txBox="1"/>
          <p:nvPr>
            <p:ph idx="11" type="ftr"/>
          </p:nvPr>
        </p:nvSpPr>
        <p:spPr>
          <a:xfrm>
            <a:off x="2743200" y="6477000"/>
            <a:ext cx="3657600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980" name="Google Shape;980;p102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2"/>
          <p:cNvSpPr txBox="1"/>
          <p:nvPr>
            <p:ph type="title"/>
          </p:nvPr>
        </p:nvSpPr>
        <p:spPr>
          <a:xfrm>
            <a:off x="1600200" y="76200"/>
            <a:ext cx="5943600" cy="838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/>
              <a:t>System Level Configuration Selection</a:t>
            </a:r>
            <a:endParaRPr/>
          </a:p>
        </p:txBody>
      </p:sp>
      <p:sp>
        <p:nvSpPr>
          <p:cNvPr id="183" name="Google Shape;183;p22"/>
          <p:cNvSpPr txBox="1"/>
          <p:nvPr>
            <p:ph idx="1" type="body"/>
          </p:nvPr>
        </p:nvSpPr>
        <p:spPr>
          <a:xfrm>
            <a:off x="228600" y="990600"/>
            <a:ext cx="8686800" cy="5181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81000" lvl="0" marL="457200" rtl="0" algn="l">
              <a:spcBef>
                <a:spcPts val="48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The goal is to i</a:t>
            </a:r>
            <a:r>
              <a:rPr lang="en-US"/>
              <a:t>dentify</a:t>
            </a:r>
            <a:r>
              <a:rPr lang="en-US"/>
              <a:t> selected system level configuration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List </a:t>
            </a:r>
            <a:r>
              <a:rPr lang="en-US"/>
              <a:t>rationale</a:t>
            </a:r>
            <a:r>
              <a:rPr lang="en-US"/>
              <a:t> for selection</a:t>
            </a:r>
            <a:endParaRPr/>
          </a:p>
          <a:p>
            <a:pPr indent="-381000" lvl="0" marL="457200" rtl="0" algn="l">
              <a:spcBef>
                <a:spcPts val="0"/>
              </a:spcBef>
              <a:spcAft>
                <a:spcPts val="0"/>
              </a:spcAft>
              <a:buSzPts val="2400"/>
              <a:buChar char="•"/>
            </a:pPr>
            <a:r>
              <a:rPr lang="en-US"/>
              <a:t>The rest of the design trades will be based on this selection</a:t>
            </a:r>
            <a:endParaRPr/>
          </a:p>
        </p:txBody>
      </p:sp>
      <p:sp>
        <p:nvSpPr>
          <p:cNvPr id="184" name="Google Shape;184;p22"/>
          <p:cNvSpPr txBox="1"/>
          <p:nvPr>
            <p:ph idx="12" type="sldNum"/>
          </p:nvPr>
        </p:nvSpPr>
        <p:spPr>
          <a:xfrm>
            <a:off x="8001000" y="6461125"/>
            <a:ext cx="685800" cy="2445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85" name="Google Shape;185;p22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PDR:  Team ### (Team Number and Name)</a:t>
            </a:r>
            <a:endParaRPr/>
          </a:p>
        </p:txBody>
      </p:sp>
      <p:sp>
        <p:nvSpPr>
          <p:cNvPr id="186" name="Google Shape;186;p22"/>
          <p:cNvSpPr txBox="1"/>
          <p:nvPr/>
        </p:nvSpPr>
        <p:spPr>
          <a:xfrm>
            <a:off x="228600" y="6477000"/>
            <a:ext cx="22860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Presenter:  Name goes here</a:t>
            </a:r>
            <a:endParaRPr/>
          </a:p>
        </p:txBody>
      </p:sp>
      <p:sp>
        <p:nvSpPr>
          <p:cNvPr id="187" name="Google Shape;187;p22"/>
          <p:cNvSpPr/>
          <p:nvPr/>
        </p:nvSpPr>
        <p:spPr>
          <a:xfrm>
            <a:off x="8610600" y="60434"/>
            <a:ext cx="457200" cy="457200"/>
          </a:xfrm>
          <a:prstGeom prst="star5">
            <a:avLst>
              <a:gd fmla="val 19098" name="adj"/>
              <a:gd fmla="val 105146" name="hf"/>
              <a:gd fmla="val 110557" name="vf"/>
            </a:avLst>
          </a:prstGeom>
          <a:solidFill>
            <a:schemeClr val="accent1"/>
          </a:solidFill>
          <a:ln cap="flat" cmpd="sng" w="25400">
            <a:solidFill>
              <a:srgbClr val="88A3A5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84" name="Shape 9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5" name="Google Shape;985;p103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986" name="Google Shape;986;p103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7" name="Google Shape;987;p103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PPT Template Use</a:t>
            </a:r>
            <a:endParaRPr/>
          </a:p>
        </p:txBody>
      </p:sp>
      <p:sp>
        <p:nvSpPr>
          <p:cNvPr id="988" name="Google Shape;988;p103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All teams shall use this presentation template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Team logos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team logo can be inserted into the placeholder location (and size) on the master slide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If no logo is to be used, remove the placeholder from the master slide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Team number</a:t>
            </a:r>
            <a:r>
              <a:rPr lang="en-US" sz="1800"/>
              <a:t> and name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en-US" sz="1800"/>
              <a:t>must be </a:t>
            </a: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in the footer </a:t>
            </a:r>
            <a:r>
              <a:rPr lang="en-US" sz="1800"/>
              <a:t>of each slide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On each slide, replace the “</a:t>
            </a:r>
            <a:r>
              <a:rPr i="0" lang="en-US" sz="1800" u="none" cap="none" strike="noStrike">
                <a:solidFill>
                  <a:schemeClr val="dk1"/>
                </a:solidFill>
              </a:rPr>
              <a:t>Name goes here” in the bottom left corner with the name of the person(s) presenting that slide</a:t>
            </a:r>
            <a:endParaRPr/>
          </a:p>
          <a:p>
            <a:pPr indent="-285750" lvl="1" marL="742950" marR="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This will allow the judges to know the person to address any questions or comments to</a:t>
            </a:r>
            <a:endParaRPr/>
          </a:p>
          <a:p>
            <a:pPr indent="-342900" lvl="0" marL="3429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t/>
            </a:r>
            <a:endParaRPr b="1" i="0" sz="2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2" name="Shape 9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" name="Google Shape;993;p104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994" name="Google Shape;994;p104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5" name="Google Shape;995;p104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Trade Studies</a:t>
            </a:r>
            <a:endParaRPr/>
          </a:p>
        </p:txBody>
      </p:sp>
      <p:sp>
        <p:nvSpPr>
          <p:cNvPr id="996" name="Google Shape;996;p104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81000" lvl="0" marL="34290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R</a:t>
            </a:r>
            <a:r>
              <a:rPr b="1" i="0" lang="en-US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ecommendations </a:t>
            </a:r>
            <a:r>
              <a:rPr lang="en-US"/>
              <a:t>for</a:t>
            </a:r>
            <a:r>
              <a:rPr b="1" i="0" lang="en-US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trade studies</a:t>
            </a:r>
            <a:r>
              <a:rPr lang="en-US"/>
              <a:t>:</a:t>
            </a:r>
            <a:endParaRPr/>
          </a:p>
          <a:p>
            <a:pPr indent="-323850" lvl="1" marL="74295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</a:pPr>
            <a:r>
              <a:rPr lang="en-US" sz="1800"/>
              <a:t>T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abular format</a:t>
            </a:r>
            <a:endParaRPr sz="1800"/>
          </a:p>
          <a:p>
            <a:pPr indent="-285750" lvl="1" marL="74295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</a:pPr>
            <a:r>
              <a:rPr lang="en-US" sz="1800"/>
              <a:t>D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iscuss criteria </a:t>
            </a:r>
            <a:r>
              <a:rPr lang="en-US" sz="1800"/>
              <a:t>for </a:t>
            </a:r>
            <a:r>
              <a:rPr b="0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selection</a:t>
            </a:r>
            <a:endParaRPr sz="1800"/>
          </a:p>
          <a:p>
            <a:pPr indent="-2413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/>
              <a:t>Studied configurations</a:t>
            </a:r>
            <a:endParaRPr sz="1800"/>
          </a:p>
          <a:p>
            <a:pPr indent="-241300" lvl="2" marL="1143000" marR="0" rtl="0" algn="l">
              <a:lnSpc>
                <a:spcPct val="9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en-US" sz="1800"/>
              <a:t>Assessment criteria and ranking </a:t>
            </a:r>
            <a:endParaRPr sz="1800"/>
          </a:p>
          <a:p>
            <a:pPr indent="-3810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Be </a:t>
            </a:r>
            <a:r>
              <a:rPr i="0" lang="en-US" u="none" cap="none" strike="noStrike">
                <a:solidFill>
                  <a:schemeClr val="dk1"/>
                </a:solidFill>
              </a:rPr>
              <a:t>clear </a:t>
            </a:r>
            <a:r>
              <a:rPr lang="en-US"/>
              <a:t>on</a:t>
            </a:r>
            <a:r>
              <a:rPr i="0" lang="en-US" u="none" cap="none" strike="noStrike">
                <a:solidFill>
                  <a:schemeClr val="dk1"/>
                </a:solidFill>
              </a:rPr>
              <a:t> final component/configuration select</a:t>
            </a:r>
            <a:r>
              <a:rPr lang="en-US"/>
              <a:t>ions</a:t>
            </a:r>
            <a:endParaRPr/>
          </a:p>
          <a:p>
            <a:pPr indent="-3810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When </a:t>
            </a:r>
            <a:r>
              <a:rPr b="1" i="0" lang="en-US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using hardware from previous years, do </a:t>
            </a:r>
            <a:r>
              <a:rPr lang="en-US"/>
              <a:t>the same</a:t>
            </a:r>
            <a:endParaRPr/>
          </a:p>
          <a:p>
            <a:pPr indent="-3810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Be consistent with </a:t>
            </a:r>
            <a:r>
              <a:rPr lang="en-US"/>
              <a:t>trade study </a:t>
            </a:r>
            <a:r>
              <a:rPr lang="en-US"/>
              <a:t>presentations</a:t>
            </a:r>
            <a:endParaRPr/>
          </a:p>
          <a:p>
            <a:pPr indent="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81000" lvl="0" marL="342900" marR="0" rtl="0" algn="l">
              <a:lnSpc>
                <a:spcPct val="9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</a:pPr>
            <a:r>
              <a:rPr lang="en-US"/>
              <a:t>Refer to past year presentations for examples of effective trade study presentation formats</a:t>
            </a:r>
            <a:endParaRPr/>
          </a:p>
        </p:txBody>
      </p:sp>
    </p:spTree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0" name="Shape 10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1" name="Google Shape;1001;p105"/>
          <p:cNvSpPr txBox="1"/>
          <p:nvPr>
            <p:ph type="title"/>
          </p:nvPr>
        </p:nvSpPr>
        <p:spPr>
          <a:xfrm>
            <a:off x="1600200" y="76200"/>
            <a:ext cx="5943599" cy="838199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Font typeface="Arial"/>
              <a:buNone/>
            </a:pP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Presentation Template Update Log </a:t>
            </a:r>
            <a:b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i="0" lang="en-US" sz="24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rPr>
              <a:t>(Do not include in presentation) </a:t>
            </a:r>
            <a:endParaRPr/>
          </a:p>
        </p:txBody>
      </p:sp>
      <p:sp>
        <p:nvSpPr>
          <p:cNvPr id="1002" name="Google Shape;1002;p105"/>
          <p:cNvSpPr txBox="1"/>
          <p:nvPr>
            <p:ph idx="1" type="body"/>
          </p:nvPr>
        </p:nvSpPr>
        <p:spPr>
          <a:xfrm>
            <a:off x="228600" y="1066800"/>
            <a:ext cx="8686800" cy="518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b="1" i="0" lang="en-US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1.0 Initial version for </a:t>
            </a:r>
            <a:r>
              <a:rPr lang="en-US" sz="1800"/>
              <a:t>2026</a:t>
            </a:r>
            <a:endParaRPr sz="1800"/>
          </a:p>
          <a:p>
            <a:pPr indent="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  <a:p>
            <a:pPr indent="0" lvl="0" marL="3429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/>
          </a:p>
        </p:txBody>
      </p:sp>
      <p:sp>
        <p:nvSpPr>
          <p:cNvPr id="1003" name="Google Shape;1003;p105"/>
          <p:cNvSpPr txBox="1"/>
          <p:nvPr>
            <p:ph idx="11" type="ftr"/>
          </p:nvPr>
        </p:nvSpPr>
        <p:spPr>
          <a:xfrm>
            <a:off x="2743200" y="6477000"/>
            <a:ext cx="3657600" cy="2445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lang="en-US"/>
              <a:t>CanSat 2026 PDR:</a:t>
            </a:r>
            <a:r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Team ### (Team Number and Name)</a:t>
            </a:r>
            <a:endParaRPr/>
          </a:p>
        </p:txBody>
      </p:sp>
      <p:sp>
        <p:nvSpPr>
          <p:cNvPr id="1004" name="Google Shape;1004;p105"/>
          <p:cNvSpPr txBox="1"/>
          <p:nvPr>
            <p:ph idx="12" type="sldNum"/>
          </p:nvPr>
        </p:nvSpPr>
        <p:spPr>
          <a:xfrm>
            <a:off x="8001000" y="6461125"/>
            <a:ext cx="685799" cy="24447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fld id="{00000000-1234-1234-1234-123412341234}" type="slidenum">
              <a:rPr b="0" i="0" lang="en-US" sz="1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b="0" i="0" sz="1000" u="none" cap="none" strike="noStrik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